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AAF8E-34FA-4928-A127-45D8D871BBF4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6FF8-5FA0-471C-852B-EC2401E21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7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2EA0-B367-4140-A86F-F68A3D57C2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6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6FF8-5FA0-471C-852B-EC2401E21BD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1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0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8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539F-AEE3-42EB-900A-4ABA2CA76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49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D84F-12CD-496F-A776-8D00615D1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24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4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12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0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1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2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0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1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4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04E26D-992C-49F1-B7BD-D4FCE5D25B2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070BB4-488F-4892-AEA6-0950D93BD84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96;&#1082;&#1086;&#1083;&#1072;\&#1059;&#1088;&#1086;&#1082;&#1080;\&#1056;&#1072;&#1079;&#1085;&#1086;&#1077;\&#1060;&#1080;&#1079;&#1082;&#1091;&#1083;&#1100;&#1090;&#1084;&#1080;&#1085;&#1091;&#1090;&#1082;&#1080;\&#1056;&#1072;&#1079;&#1084;&#1080;&#1085;&#1082;&#1072;%20&#1089;%20&#1084;&#1091;&#1079;&#1099;&#1082;&#1086;&#1081;%20&#1076;&#1083;&#1103;%20&#1076;&#1077;&#1090;&#1077;&#1081;%20'&#1059;&#1083;&#1099;&#1073;&#1085;&#1080;&#1089;&#1100;%20&#1074;&#1084;&#1077;&#1089;&#1090;&#1077;%20&#1089;%20&#1085;&#1072;&#1084;&#1080;!'.mp4" TargetMode="External"/><Relationship Id="rId1" Type="http://schemas.microsoft.com/office/2007/relationships/media" Target="file:///D:\&#1096;&#1082;&#1086;&#1083;&#1072;\&#1059;&#1088;&#1086;&#1082;&#1080;\&#1056;&#1072;&#1079;&#1085;&#1086;&#1077;\&#1060;&#1080;&#1079;&#1082;&#1091;&#1083;&#1100;&#1090;&#1084;&#1080;&#1085;&#1091;&#1090;&#1082;&#1080;\&#1056;&#1072;&#1079;&#1084;&#1080;&#1085;&#1082;&#1072;%20&#1089;%20&#1084;&#1091;&#1079;&#1099;&#1082;&#1086;&#1081;%20&#1076;&#1083;&#1103;%20&#1076;&#1077;&#1090;&#1077;&#1081;%20'&#1059;&#1083;&#1099;&#1073;&#1085;&#1080;&#1089;&#1100;%20&#1074;&#1084;&#1077;&#1089;&#1090;&#1077;%20&#1089;%20&#1085;&#1072;&#1084;&#1080;!'.mp4" TargetMode="Externa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1340768"/>
            <a:ext cx="8240960" cy="2273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Двадцать восьмое сентября.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Классная работа.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Проверка готовности к уроку.</a:t>
            </a:r>
          </a:p>
          <a:p>
            <a:r>
              <a:rPr lang="ru-RU" sz="2800" b="1" dirty="0" smtClean="0"/>
              <a:t>Проверка домашнего задания.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295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41193" y="245660"/>
            <a:ext cx="11614245" cy="53276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dirty="0" smtClean="0"/>
              <a:t>Как устанавливается смысл в предложении между словами, законы сочетания слов в предложении и самих предложений изучает раздел науки о языке –</a:t>
            </a:r>
            <a:r>
              <a:rPr lang="ru-RU" altLang="ru-RU" sz="3200" dirty="0" smtClean="0">
                <a:solidFill>
                  <a:srgbClr val="000000"/>
                </a:solidFill>
              </a:rPr>
              <a:t> </a:t>
            </a:r>
            <a:endParaRPr lang="ru-RU" altLang="ru-RU" sz="32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6000" b="1" i="1" dirty="0">
                <a:solidFill>
                  <a:srgbClr val="FF0000"/>
                </a:solidFill>
                <a:latin typeface="Vladimir Script" panose="03050402040407070305" pitchFamily="66" charset="0"/>
              </a:rPr>
              <a:t>синтаксис</a:t>
            </a:r>
            <a:r>
              <a:rPr lang="ru-RU" altLang="ru-RU" sz="6000" b="1" dirty="0">
                <a:latin typeface="Vladimir Script" panose="03050402040407070305" pitchFamily="66" charset="0"/>
              </a:rPr>
              <a:t> </a:t>
            </a:r>
            <a:r>
              <a:rPr lang="ru-RU" altLang="ru-RU" sz="3200" dirty="0" smtClean="0"/>
              <a:t>(греч. – составление, построение)</a:t>
            </a:r>
          </a:p>
          <a:p>
            <a:pPr eaLnBrk="1" hangingPunct="1"/>
            <a:r>
              <a:rPr lang="ru-RU" altLang="ru-RU" sz="3200" dirty="0" smtClean="0"/>
              <a:t>Правила </a:t>
            </a:r>
            <a:r>
              <a:rPr lang="ru-RU" altLang="ru-RU" sz="3200" dirty="0" smtClean="0"/>
              <a:t>употребления знаков препинания изучает </a:t>
            </a:r>
            <a:endParaRPr lang="ru-RU" altLang="ru-RU" sz="3200" dirty="0" smtClean="0"/>
          </a:p>
          <a:p>
            <a:pPr eaLnBrk="1" hangingPunct="1"/>
            <a:r>
              <a:rPr lang="ru-RU" altLang="ru-RU" sz="6000" b="1" i="1" dirty="0">
                <a:solidFill>
                  <a:srgbClr val="FF0000"/>
                </a:solidFill>
                <a:latin typeface="Vladimir Script" panose="03050402040407070305" pitchFamily="66" charset="0"/>
              </a:rPr>
              <a:t>пунктуация.</a:t>
            </a:r>
          </a:p>
        </p:txBody>
      </p:sp>
    </p:spTree>
    <p:extLst>
      <p:ext uri="{BB962C8B-B14F-4D97-AF65-F5344CB8AC3E}">
        <p14:creationId xmlns:p14="http://schemas.microsoft.com/office/powerpoint/2010/main" val="62650852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908051"/>
            <a:ext cx="8229600" cy="5184775"/>
          </a:xfrm>
        </p:spPr>
        <p:txBody>
          <a:bodyPr>
            <a:noAutofit/>
          </a:bodyPr>
          <a:lstStyle/>
          <a:p>
            <a:pPr eaLnBrk="1" hangingPunct="1"/>
            <a:endParaRPr lang="ru-RU" altLang="ru-RU" sz="4000" b="1" dirty="0"/>
          </a:p>
          <a:p>
            <a:pPr eaLnBrk="1" hangingPunct="1">
              <a:buFontTx/>
              <a:buNone/>
            </a:pPr>
            <a:r>
              <a:rPr lang="ru-RU" altLang="ru-RU" sz="4000" b="1" dirty="0"/>
              <a:t>                  </a:t>
            </a:r>
          </a:p>
          <a:p>
            <a:pPr eaLnBrk="1" hangingPunct="1"/>
            <a:r>
              <a:rPr lang="ru-RU" altLang="ru-RU" sz="4000" b="1" dirty="0" smtClean="0"/>
              <a:t>Слова </a:t>
            </a:r>
            <a:r>
              <a:rPr lang="ru-RU" altLang="ru-RU" sz="4000" b="1" dirty="0" smtClean="0"/>
              <a:t>каких частей речи могут составлять словосочетание?</a:t>
            </a:r>
          </a:p>
          <a:p>
            <a:pPr eaLnBrk="1" hangingPunct="1">
              <a:buFontTx/>
              <a:buNone/>
            </a:pPr>
            <a:endParaRPr lang="ru-RU" altLang="ru-RU" sz="4000" b="1" dirty="0" smtClean="0"/>
          </a:p>
          <a:p>
            <a:pPr eaLnBrk="1" hangingPunct="1"/>
            <a:r>
              <a:rPr lang="ru-RU" altLang="ru-RU" sz="4000" b="1" dirty="0" smtClean="0"/>
              <a:t>Все ли слова в словосочетании       сочетаются?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4039394" y="152401"/>
            <a:ext cx="4567237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Подумай!</a:t>
            </a:r>
          </a:p>
        </p:txBody>
      </p:sp>
    </p:spTree>
    <p:extLst>
      <p:ext uri="{BB962C8B-B14F-4D97-AF65-F5344CB8AC3E}">
        <p14:creationId xmlns:p14="http://schemas.microsoft.com/office/powerpoint/2010/main" val="24607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4683" y="183141"/>
            <a:ext cx="9160933" cy="7699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400" b="1" i="1" dirty="0">
                <a:solidFill>
                  <a:srgbClr val="CC0066"/>
                </a:solidFill>
              </a:rPr>
              <a:t>Виды словосочетаний по строению</a:t>
            </a:r>
            <a:r>
              <a:rPr lang="ru-RU" altLang="ru-RU" sz="4400" b="1" i="1" dirty="0" smtClean="0">
                <a:solidFill>
                  <a:srgbClr val="CC0066"/>
                </a:solidFill>
              </a:rPr>
              <a:t>.</a:t>
            </a:r>
            <a:endParaRPr lang="ru-RU" altLang="ru-RU" sz="4400" b="1" i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828800"/>
            <a:ext cx="3776663" cy="3657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/>
          </a:p>
          <a:p>
            <a:pPr eaLnBrk="1" hangingPunct="1"/>
            <a:endParaRPr lang="ru-RU" altLang="ru-RU"/>
          </a:p>
          <a:p>
            <a:pPr eaLnBrk="1" hangingPunct="1">
              <a:buFontTx/>
              <a:buNone/>
            </a:pPr>
            <a:endParaRPr lang="ru-RU" altLang="ru-RU"/>
          </a:p>
        </p:txBody>
      </p:sp>
      <p:graphicFrame>
        <p:nvGraphicFramePr>
          <p:cNvPr id="13324" name="Group 12"/>
          <p:cNvGraphicFramePr>
            <a:graphicFrameLocks noGrp="1"/>
          </p:cNvGraphicFramePr>
          <p:nvPr>
            <p:ph sz="half" idx="2"/>
          </p:nvPr>
        </p:nvGraphicFramePr>
        <p:xfrm>
          <a:off x="1719609" y="1275520"/>
          <a:ext cx="7851082" cy="4358640"/>
        </p:xfrm>
        <a:graphic>
          <a:graphicData uri="http://schemas.openxmlformats.org/drawingml/2006/table">
            <a:tbl>
              <a:tblPr/>
              <a:tblGrid>
                <a:gridCol w="2664297"/>
                <a:gridCol w="2576190"/>
                <a:gridCol w="2610595"/>
              </a:tblGrid>
              <a:tr h="3657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omic Sans MS" panose="030F0702030302020204" pitchFamily="66" charset="0"/>
                        </a:rPr>
                        <a:t>Именные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Волк бурый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Главное слово выражено именем существительным.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omic Sans MS" panose="030F0702030302020204" pitchFamily="66" charset="0"/>
                        </a:rPr>
                        <a:t>Глагольные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   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х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Служит верно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Главное слово выражено глаголом.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Наречные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х</a:t>
                      </a:r>
                      <a:endParaRPr kumimoji="0" lang="ru-RU" altLang="ru-RU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Очень сильно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Главное слово выражено наречием.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596313" y="29400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 rot="10800000" flipH="1">
            <a:off x="2223718" y="2231978"/>
            <a:ext cx="1368425" cy="215900"/>
          </a:xfrm>
          <a:custGeom>
            <a:avLst/>
            <a:gdLst>
              <a:gd name="T0" fmla="*/ 1091382 w 21600"/>
              <a:gd name="T1" fmla="*/ 0 h 21600"/>
              <a:gd name="T2" fmla="*/ 814340 w 21600"/>
              <a:gd name="T3" fmla="*/ 71967 h 21600"/>
              <a:gd name="T4" fmla="*/ 0 w 21600"/>
              <a:gd name="T5" fmla="*/ 200887 h 21600"/>
              <a:gd name="T6" fmla="*/ 586459 w 21600"/>
              <a:gd name="T7" fmla="*/ 215900 h 21600"/>
              <a:gd name="T8" fmla="*/ 1172918 w 21600"/>
              <a:gd name="T9" fmla="*/ 149931 h 21600"/>
              <a:gd name="T10" fmla="*/ 1368425 w 21600"/>
              <a:gd name="T11" fmla="*/ 719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597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27" y="0"/>
                </a:moveTo>
                <a:lnTo>
                  <a:pt x="12854" y="7200"/>
                </a:lnTo>
                <a:lnTo>
                  <a:pt x="15940" y="7200"/>
                </a:lnTo>
                <a:lnTo>
                  <a:pt x="15940" y="18597"/>
                </a:lnTo>
                <a:lnTo>
                  <a:pt x="0" y="18597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722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 rot="10800000" flipH="1">
            <a:off x="7912101" y="2130425"/>
            <a:ext cx="1368425" cy="215900"/>
          </a:xfrm>
          <a:custGeom>
            <a:avLst/>
            <a:gdLst>
              <a:gd name="T0" fmla="*/ 1091382 w 21600"/>
              <a:gd name="T1" fmla="*/ 0 h 21600"/>
              <a:gd name="T2" fmla="*/ 814340 w 21600"/>
              <a:gd name="T3" fmla="*/ 71967 h 21600"/>
              <a:gd name="T4" fmla="*/ 0 w 21600"/>
              <a:gd name="T5" fmla="*/ 200887 h 21600"/>
              <a:gd name="T6" fmla="*/ 586459 w 21600"/>
              <a:gd name="T7" fmla="*/ 215900 h 21600"/>
              <a:gd name="T8" fmla="*/ 1172918 w 21600"/>
              <a:gd name="T9" fmla="*/ 149931 h 21600"/>
              <a:gd name="T10" fmla="*/ 1368425 w 21600"/>
              <a:gd name="T11" fmla="*/ 719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597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27" y="0"/>
                </a:moveTo>
                <a:lnTo>
                  <a:pt x="12854" y="7200"/>
                </a:lnTo>
                <a:lnTo>
                  <a:pt x="15940" y="7200"/>
                </a:lnTo>
                <a:lnTo>
                  <a:pt x="15940" y="18597"/>
                </a:lnTo>
                <a:lnTo>
                  <a:pt x="0" y="18597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722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 rot="10800000" flipH="1">
            <a:off x="5108230" y="2256953"/>
            <a:ext cx="1368425" cy="215900"/>
          </a:xfrm>
          <a:custGeom>
            <a:avLst/>
            <a:gdLst>
              <a:gd name="T0" fmla="*/ 1091382 w 21600"/>
              <a:gd name="T1" fmla="*/ 0 h 21600"/>
              <a:gd name="T2" fmla="*/ 814340 w 21600"/>
              <a:gd name="T3" fmla="*/ 71967 h 21600"/>
              <a:gd name="T4" fmla="*/ 0 w 21600"/>
              <a:gd name="T5" fmla="*/ 200887 h 21600"/>
              <a:gd name="T6" fmla="*/ 586459 w 21600"/>
              <a:gd name="T7" fmla="*/ 215900 h 21600"/>
              <a:gd name="T8" fmla="*/ 1172918 w 21600"/>
              <a:gd name="T9" fmla="*/ 149931 h 21600"/>
              <a:gd name="T10" fmla="*/ 1368425 w 21600"/>
              <a:gd name="T11" fmla="*/ 719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597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27" y="0"/>
                </a:moveTo>
                <a:lnTo>
                  <a:pt x="12854" y="7200"/>
                </a:lnTo>
                <a:lnTo>
                  <a:pt x="15940" y="7200"/>
                </a:lnTo>
                <a:lnTo>
                  <a:pt x="15940" y="18597"/>
                </a:lnTo>
                <a:lnTo>
                  <a:pt x="0" y="18597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722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utoUpdateAnimBg="0"/>
      <p:bldP spid="13315" grpId="0" build="p" autoUpdateAnimBg="0"/>
      <p:bldP spid="13327" grpId="0" autoUpdateAnimBg="0"/>
      <p:bldP spid="13329" grpId="0" animBg="1"/>
      <p:bldP spid="1333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14800" y="274638"/>
            <a:ext cx="6096000" cy="11430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D60093"/>
                </a:solidFill>
              </a:rPr>
              <a:t>Словосочетания</a:t>
            </a:r>
            <a:br>
              <a:rPr lang="ru-RU" altLang="ru-RU" sz="4000" b="1" dirty="0">
                <a:solidFill>
                  <a:srgbClr val="D60093"/>
                </a:solidFill>
              </a:rPr>
            </a:br>
            <a:r>
              <a:rPr lang="ru-RU" altLang="ru-RU" sz="4000" b="1" dirty="0">
                <a:solidFill>
                  <a:srgbClr val="D60093"/>
                </a:solidFill>
              </a:rPr>
              <a:t> и наша речь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1981200" y="2438400"/>
            <a:ext cx="8229600" cy="3200400"/>
          </a:xfrm>
        </p:spPr>
        <p:txBody>
          <a:bodyPr>
            <a:noAutofit/>
          </a:bodyPr>
          <a:lstStyle/>
          <a:p>
            <a:pPr marL="609600" indent="-609600" algn="just">
              <a:buNone/>
            </a:pPr>
            <a:r>
              <a:rPr lang="ru-RU" altLang="ru-RU" sz="4800" b="1" dirty="0" smtClean="0"/>
              <a:t>Столяр </a:t>
            </a:r>
            <a:r>
              <a:rPr lang="ru-RU" altLang="ru-RU" sz="4800" b="1" dirty="0" smtClean="0"/>
              <a:t>сделал табуретку </a:t>
            </a:r>
            <a:r>
              <a:rPr lang="ru-RU" altLang="ru-RU" sz="4800" b="1" dirty="0" smtClean="0"/>
              <a:t>из дуба </a:t>
            </a:r>
            <a:r>
              <a:rPr lang="ru-RU" altLang="ru-RU" sz="4800" b="1" dirty="0" smtClean="0"/>
              <a:t>с четырьмя </a:t>
            </a:r>
            <a:r>
              <a:rPr lang="ru-RU" altLang="ru-RU" sz="4800" b="1" dirty="0" smtClean="0"/>
              <a:t>ножками.</a:t>
            </a:r>
          </a:p>
          <a:p>
            <a:pPr marL="609600" indent="-609600" algn="ctr">
              <a:buNone/>
            </a:pPr>
            <a:r>
              <a:rPr lang="ru-RU" altLang="ru-RU" sz="4800" b="1" dirty="0" smtClean="0">
                <a:solidFill>
                  <a:schemeClr val="accent2"/>
                </a:solidFill>
              </a:rPr>
              <a:t>  </a:t>
            </a:r>
          </a:p>
          <a:p>
            <a:pPr marL="609600" indent="-609600" algn="ctr">
              <a:buNone/>
            </a:pPr>
            <a:r>
              <a:rPr lang="ru-RU" altLang="ru-RU" sz="4800" b="1" dirty="0" smtClean="0">
                <a:solidFill>
                  <a:schemeClr val="accent2"/>
                </a:solidFill>
              </a:rPr>
              <a:t>У </a:t>
            </a:r>
            <a:r>
              <a:rPr lang="ru-RU" altLang="ru-RU" sz="4800" b="1" dirty="0">
                <a:solidFill>
                  <a:schemeClr val="accent2"/>
                </a:solidFill>
              </a:rPr>
              <a:t>дуба 4 ножки?!</a:t>
            </a:r>
          </a:p>
          <a:p>
            <a:pPr marL="609600" indent="-609600">
              <a:buNone/>
            </a:pPr>
            <a:endParaRPr lang="ru-RU" altLang="ru-RU" sz="4800" b="1" dirty="0">
              <a:solidFill>
                <a:schemeClr val="accent2"/>
              </a:solidFill>
            </a:endParaRPr>
          </a:p>
        </p:txBody>
      </p:sp>
      <p:pic>
        <p:nvPicPr>
          <p:cNvPr id="2052" name="Picture 9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495800"/>
            <a:ext cx="2143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NA0086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3631">
            <a:off x="1871663" y="185738"/>
            <a:ext cx="2733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09685" y="750627"/>
            <a:ext cx="10426888" cy="528282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6000" dirty="0">
                <a:solidFill>
                  <a:schemeClr val="hlink"/>
                </a:solidFill>
              </a:rPr>
              <a:t>Задание: </a:t>
            </a:r>
            <a:r>
              <a:rPr lang="ru-RU" altLang="ru-RU" sz="6000" b="1" i="1" dirty="0" smtClean="0">
                <a:solidFill>
                  <a:schemeClr val="hlink"/>
                </a:solidFill>
              </a:rPr>
              <a:t>выбери нужное</a:t>
            </a:r>
            <a:endParaRPr lang="ru-RU" altLang="ru-RU" sz="6000" b="1" i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i="1" dirty="0" smtClean="0"/>
              <a:t>Глубокая (весна, осень, ночь, день)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i="1" dirty="0" smtClean="0"/>
              <a:t>Большое ( спасибо, пожалуйста)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i="1" dirty="0" smtClean="0"/>
              <a:t>Рыбный (суп, хвост)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i="1" dirty="0" smtClean="0"/>
              <a:t>Сушеные (грибы, фрукты, облака, белье)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36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i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i="1" dirty="0" smtClean="0"/>
              <a:t>                  </a:t>
            </a:r>
            <a:endParaRPr lang="ru-RU" altLang="ru-RU" sz="3600" b="1" i="1" dirty="0" smtClean="0"/>
          </a:p>
        </p:txBody>
      </p:sp>
      <p:sp>
        <p:nvSpPr>
          <p:cNvPr id="1536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 rot="-136929">
            <a:off x="3646488" y="4495800"/>
            <a:ext cx="5111750" cy="1752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 уверены?</a:t>
            </a:r>
          </a:p>
        </p:txBody>
      </p:sp>
    </p:spTree>
    <p:extLst>
      <p:ext uri="{BB962C8B-B14F-4D97-AF65-F5344CB8AC3E}">
        <p14:creationId xmlns:p14="http://schemas.microsoft.com/office/powerpoint/2010/main" val="33645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686800" cy="792162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990099"/>
                </a:solidFill>
              </a:rPr>
              <a:t>- Прочитаем стихотворение Э.Мошковской.</a:t>
            </a:r>
          </a:p>
        </p:txBody>
      </p:sp>
      <p:graphicFrame>
        <p:nvGraphicFramePr>
          <p:cNvPr id="16419" name="Group 35"/>
          <p:cNvGraphicFramePr>
            <a:graphicFrameLocks noGrp="1"/>
          </p:cNvGraphicFramePr>
          <p:nvPr>
            <p:ph type="tbl" idx="1"/>
          </p:nvPr>
        </p:nvGraphicFramePr>
        <p:xfrm>
          <a:off x="1774826" y="981076"/>
          <a:ext cx="8893175" cy="4392613"/>
        </p:xfrm>
        <a:graphic>
          <a:graphicData uri="http://schemas.openxmlformats.org/drawingml/2006/table">
            <a:tbl>
              <a:tblPr/>
              <a:tblGrid>
                <a:gridCol w="4448175"/>
                <a:gridCol w="4445000"/>
              </a:tblGrid>
              <a:tr h="439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Сняли с неба облака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И повесили сушить.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Да, да, 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На провода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Их повесили сушить.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Утром высохла вода.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И остались провода.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Облака куда-то дели…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Мы во все глаза   глядели.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И никто еще не видывал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Сушеных облаков.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Это я сейчас их выдумал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Специально для стихов.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566988" y="5734051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408" name="WordArt 24"/>
          <p:cNvSpPr>
            <a:spLocks noChangeArrowheads="1" noChangeShapeType="1" noTextEdit="1"/>
          </p:cNvSpPr>
          <p:nvPr/>
        </p:nvSpPr>
        <p:spPr bwMode="auto">
          <a:xfrm>
            <a:off x="3249613" y="4953795"/>
            <a:ext cx="5943600" cy="12001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автор выдумала сушеные облака?</a:t>
            </a:r>
          </a:p>
        </p:txBody>
      </p:sp>
      <p:pic>
        <p:nvPicPr>
          <p:cNvPr id="16413" name="Picture 29" descr="Рисунок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981075"/>
            <a:ext cx="371792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0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4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-1"/>
            <a:ext cx="9144000" cy="61198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solidFill>
                  <a:srgbClr val="990099"/>
                </a:solidFill>
              </a:rPr>
              <a:t>Прочитайте стихотворение  А.А. Фета</a:t>
            </a:r>
            <a:r>
              <a:rPr lang="ru-RU" altLang="ru-RU" sz="2800" dirty="0" smtClean="0">
                <a:solidFill>
                  <a:srgbClr val="990099"/>
                </a:solidFill>
              </a:rPr>
              <a:t>.</a:t>
            </a:r>
            <a:endParaRPr lang="ru-RU" altLang="ru-RU" sz="2800" i="1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altLang="ru-RU" sz="2800" i="1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2800" i="1" dirty="0"/>
              <a:t>О чем пишет поэт?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2800" i="1" dirty="0"/>
              <a:t>О каком времени года?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2800" i="1" dirty="0"/>
              <a:t>Какое словосочетание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2800" i="1" dirty="0"/>
              <a:t>вас удивило</a:t>
            </a:r>
            <a:r>
              <a:rPr lang="ru-RU" altLang="ru-RU" sz="2800" i="1" dirty="0" smtClean="0"/>
              <a:t>?</a:t>
            </a:r>
            <a:endParaRPr lang="ru-RU" altLang="ru-RU" sz="28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i="1" dirty="0"/>
              <a:t>                </a:t>
            </a:r>
            <a:r>
              <a:rPr lang="ru-RU" altLang="ru-RU" sz="2800" i="1" dirty="0">
                <a:solidFill>
                  <a:srgbClr val="000000"/>
                </a:solidFill>
              </a:rPr>
              <a:t>Какая грусть! Конец аллеи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i="1" dirty="0">
                <a:solidFill>
                  <a:srgbClr val="000000"/>
                </a:solidFill>
              </a:rPr>
              <a:t>                Опять с утра исчез в тени,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i="1" dirty="0">
                <a:solidFill>
                  <a:srgbClr val="000000"/>
                </a:solidFill>
              </a:rPr>
              <a:t>                Опять серебряные змеи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i="1" dirty="0">
                <a:solidFill>
                  <a:srgbClr val="000000"/>
                </a:solidFill>
              </a:rPr>
              <a:t>                Через сугробы поползли.</a:t>
            </a:r>
          </a:p>
        </p:txBody>
      </p:sp>
      <p:pic>
        <p:nvPicPr>
          <p:cNvPr id="18438" name="Picture 6" descr="fet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77" y="0"/>
            <a:ext cx="48583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4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705971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>
                <a:solidFill>
                  <a:srgbClr val="990099"/>
                </a:solidFill>
              </a:rPr>
              <a:t>Перед вами фрагмент из повести «Детство» </a:t>
            </a:r>
            <a:r>
              <a:rPr lang="ru-RU" altLang="ru-RU" sz="3200" b="1" dirty="0" err="1">
                <a:solidFill>
                  <a:srgbClr val="990099"/>
                </a:solidFill>
              </a:rPr>
              <a:t>А.М.Горького</a:t>
            </a:r>
            <a:r>
              <a:rPr lang="ru-RU" altLang="ru-RU" sz="3200" b="1" dirty="0">
                <a:solidFill>
                  <a:srgbClr val="990099"/>
                </a:solidFill>
              </a:rPr>
              <a:t>.</a:t>
            </a:r>
            <a:r>
              <a:rPr lang="ru-RU" altLang="ru-RU" sz="3200" b="1" dirty="0"/>
              <a:t> </a:t>
            </a:r>
            <a:br>
              <a:rPr lang="ru-RU" altLang="ru-RU" sz="3200" b="1" dirty="0"/>
            </a:br>
            <a:r>
              <a:rPr lang="ru-RU" altLang="ru-RU" sz="3200" b="1" dirty="0"/>
              <a:t>- Как Алеша относится к старухе?- Какие детали дают нам возможность понять это?</a:t>
            </a:r>
            <a:br>
              <a:rPr lang="ru-RU" altLang="ru-RU" sz="3200" b="1" dirty="0"/>
            </a:br>
            <a:r>
              <a:rPr lang="ru-RU" altLang="ru-RU" sz="3200" b="1" dirty="0"/>
              <a:t>- Какие словосочетания наиболее ярко изображают старуху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3046"/>
            <a:ext cx="9703558" cy="451385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dirty="0">
                <a:solidFill>
                  <a:srgbClr val="000000"/>
                </a:solidFill>
              </a:rPr>
              <a:t>«Не помню, как я очутился в комнате матери, у          бабушки на коленях, перед нею стояли какие-то чужие люди, сухая зеленая старуха говорила, заглушая все голоса: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</a:rPr>
              <a:t>   -Напоить его малиной, закутать с головой…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</a:rPr>
              <a:t>    Она была вся зеленая, и платье, и шляпка, и лицо с бородавкой под глазом. Опустив нижнюю губу, верхнюю она подняла и смотрела на меня зелеными зубами. Прикрыв глаза рукою в черной кружевной перчатке без пальцев.»</a:t>
            </a:r>
          </a:p>
        </p:txBody>
      </p:sp>
      <p:pic>
        <p:nvPicPr>
          <p:cNvPr id="19463" name="Picture 7" descr="Imag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28" y="2197290"/>
            <a:ext cx="2466572" cy="355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2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13899" y="549276"/>
            <a:ext cx="11614244" cy="5470525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4000" dirty="0" smtClean="0">
                <a:solidFill>
                  <a:srgbClr val="FF0000"/>
                </a:solidFill>
              </a:rPr>
              <a:t>Вывод: </a:t>
            </a:r>
            <a:r>
              <a:rPr lang="ru-RU" altLang="ru-RU" sz="4000" dirty="0" smtClean="0">
                <a:solidFill>
                  <a:srgbClr val="000000"/>
                </a:solidFill>
              </a:rPr>
              <a:t>необычные словосочетания используются авторами как художественный прием</a:t>
            </a:r>
            <a:r>
              <a:rPr lang="ru-RU" altLang="ru-RU" sz="4000" dirty="0" smtClean="0">
                <a:solidFill>
                  <a:srgbClr val="000000"/>
                </a:solidFill>
              </a:rPr>
              <a:t>.</a:t>
            </a:r>
            <a:endParaRPr lang="ru-RU" altLang="ru-RU" sz="4000" dirty="0" smtClean="0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altLang="ru-RU" sz="4000" i="1" dirty="0">
                <a:solidFill>
                  <a:srgbClr val="CC0066"/>
                </a:solidFill>
              </a:rPr>
              <a:t>Эпитет </a:t>
            </a:r>
            <a:r>
              <a:rPr lang="ru-RU" altLang="ru-RU" sz="4000" i="1" dirty="0" smtClean="0"/>
              <a:t> - </a:t>
            </a:r>
            <a:r>
              <a:rPr lang="ru-RU" altLang="ru-RU" sz="4000" i="1" dirty="0"/>
              <a:t>образное определение предмета.</a:t>
            </a:r>
            <a:endParaRPr lang="ru-RU" altLang="ru-RU" sz="4000" dirty="0"/>
          </a:p>
          <a:p>
            <a:pPr algn="just" eaLnBrk="1" hangingPunct="1">
              <a:buFontTx/>
              <a:buNone/>
            </a:pPr>
            <a:r>
              <a:rPr lang="ru-RU" altLang="ru-RU" sz="4000" i="1" dirty="0">
                <a:solidFill>
                  <a:srgbClr val="CC0066"/>
                </a:solidFill>
              </a:rPr>
              <a:t>Метафора </a:t>
            </a:r>
            <a:r>
              <a:rPr lang="ru-RU" altLang="ru-RU" sz="4000" i="1" dirty="0"/>
              <a:t>(греч. – перенос) – один предмет изображается с помощью другого, сходного с ним. Происходит перенос значения одного слова на другое по сходству обозначаемых ими предметов.</a:t>
            </a:r>
          </a:p>
          <a:p>
            <a:pPr algn="just" eaLnBrk="1" hangingPunct="1">
              <a:buFontTx/>
              <a:buNone/>
            </a:pPr>
            <a:endParaRPr lang="ru-RU" altLang="ru-RU" sz="4000" i="1" dirty="0"/>
          </a:p>
          <a:p>
            <a:pPr algn="just" eaLnBrk="1" hangingPunct="1">
              <a:buFontTx/>
              <a:buNone/>
            </a:pPr>
            <a:r>
              <a:rPr lang="ru-RU" altLang="ru-RU" sz="4000" i="1" dirty="0"/>
              <a:t>                              </a:t>
            </a:r>
            <a:endParaRPr lang="ru-RU" alt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234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8532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Найди эпитет и метафору.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1"/>
            <a:ext cx="8229600" cy="4187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                                      </a:t>
            </a:r>
            <a:r>
              <a:rPr lang="ru-RU" altLang="ru-RU" sz="3000" b="1" dirty="0"/>
              <a:t>Пчела за данью полевой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000" b="1" dirty="0"/>
              <a:t>                                      Летит из кельи восковой.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000" b="1" dirty="0"/>
              <a:t>                                                      </a:t>
            </a:r>
            <a:r>
              <a:rPr lang="ru-RU" altLang="ru-RU" sz="3000" b="1" dirty="0" err="1" smtClean="0"/>
              <a:t>А.С.Пушкин</a:t>
            </a:r>
            <a:r>
              <a:rPr lang="ru-RU" altLang="ru-RU" sz="2000" b="1" dirty="0" smtClean="0"/>
              <a:t>                                                                  </a:t>
            </a:r>
            <a:endParaRPr lang="ru-RU" altLang="ru-RU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/>
              <a:t>Унылая </a:t>
            </a:r>
            <a:r>
              <a:rPr lang="ru-RU" altLang="ru-RU" sz="2800" b="1" dirty="0"/>
              <a:t>пора, очей очарованье,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/>
              <a:t>Приятна мне твоя прощальная краса.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/>
              <a:t>Люблю я пышное природы увяданье…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/>
              <a:t>                             </a:t>
            </a:r>
            <a:r>
              <a:rPr lang="ru-RU" altLang="ru-RU" sz="2800" b="1" dirty="0" err="1" smtClean="0"/>
              <a:t>А.С.Пушкин</a:t>
            </a:r>
            <a:endParaRPr lang="ru-RU" altLang="ru-RU" sz="2800" b="1" dirty="0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77" y="3998913"/>
            <a:ext cx="410452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3" y="1737359"/>
            <a:ext cx="2815893" cy="210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680" y="260350"/>
            <a:ext cx="8229600" cy="140467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60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Рыжее </a:t>
            </a:r>
            <a:r>
              <a:rPr lang="ru-RU" altLang="ru-RU" sz="6000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лисица</a:t>
            </a:r>
            <a:br>
              <a:rPr lang="ru-RU" altLang="ru-RU" sz="6000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6000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Потемнел </a:t>
            </a:r>
            <a:r>
              <a:rPr lang="ru-RU" altLang="ru-RU" sz="60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</a:t>
            </a:r>
            <a:endParaRPr lang="ru-RU" altLang="ru-RU" b="1" i="1" dirty="0">
              <a:solidFill>
                <a:srgbClr val="996633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solidFill>
                  <a:schemeClr val="tx2"/>
                </a:solidFill>
              </a:rPr>
              <a:t>- </a:t>
            </a:r>
            <a:r>
              <a:rPr lang="ru-RU" altLang="ru-RU" sz="4000" dirty="0" smtClean="0">
                <a:solidFill>
                  <a:schemeClr val="tx2"/>
                </a:solidFill>
              </a:rPr>
              <a:t>Есть ли смысл в том, что записано? Что нужно сделать, чтобы между словами установился определенный смысл?</a:t>
            </a:r>
          </a:p>
          <a:p>
            <a:pPr eaLnBrk="1" hangingPunct="1">
              <a:buFontTx/>
              <a:buNone/>
            </a:pPr>
            <a:endParaRPr lang="ru-RU" altLang="ru-RU" sz="4000" dirty="0" smtClean="0"/>
          </a:p>
          <a:p>
            <a:pPr algn="ctr" eaLnBrk="1" hangingPunct="1">
              <a:buFontTx/>
              <a:buNone/>
            </a:pPr>
            <a:r>
              <a:rPr lang="ru-RU" altLang="ru-RU" sz="4000" dirty="0" smtClean="0"/>
              <a:t>Сформулируем тему урока и поставим цели.</a:t>
            </a:r>
            <a:endParaRPr lang="ru-RU" alt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9022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21" y="125105"/>
            <a:ext cx="11723427" cy="16002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4000" b="1" dirty="0">
                <a:solidFill>
                  <a:srgbClr val="996633"/>
                </a:solidFill>
              </a:rPr>
              <a:t>Сравни тексты. К какому стилю они относятся Назовите словосочетания, с помощью которых описана метель, выпишите и определите их роль в данных текстах.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7421" y="1828800"/>
            <a:ext cx="5786651" cy="36576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3600" dirty="0"/>
              <a:t> Свистит косая метель – белая метла дороги метет. Дымятся трубы и крыши. Рушатся с сосен белые водопады. Скользит по застругам яростная поземка. Февраль летит на всех парусах.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29338" y="1828800"/>
            <a:ext cx="5771510" cy="3657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600" dirty="0"/>
              <a:t>Метель – перенос снега над земной поверхностью ветром достаточной силы. Иногда снег переносится вместе с пылью. Выделяют общую метель…..и верховую метель</a:t>
            </a:r>
            <a:r>
              <a:rPr lang="ru-RU" altLang="ru-RU" sz="3600" dirty="0" smtClean="0"/>
              <a:t>.</a:t>
            </a:r>
            <a:endParaRPr lang="ru-RU" altLang="ru-RU" sz="3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dirty="0"/>
              <a:t>   (</a:t>
            </a:r>
            <a:r>
              <a:rPr lang="ru-RU" altLang="ru-RU" sz="3600" dirty="0" err="1"/>
              <a:t>Л.З.Прох.Словарь</a:t>
            </a:r>
            <a:r>
              <a:rPr lang="ru-RU" altLang="ru-RU" sz="3600" dirty="0"/>
              <a:t> ветров.)</a:t>
            </a:r>
          </a:p>
        </p:txBody>
      </p:sp>
    </p:spTree>
    <p:extLst>
      <p:ext uri="{BB962C8B-B14F-4D97-AF65-F5344CB8AC3E}">
        <p14:creationId xmlns:p14="http://schemas.microsoft.com/office/powerpoint/2010/main" val="32612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build="p" autoUpdateAnimBg="0"/>
      <p:bldP spid="2150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азминка с музыкой для детей 'Улыбнись вместе с нами!'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6663" y="0"/>
            <a:ext cx="9191767" cy="68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7472" y="160147"/>
            <a:ext cx="6870700" cy="7563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Выполним задания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3319" y="1752541"/>
            <a:ext cx="6014187" cy="3657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Их всего 9.</a:t>
            </a:r>
          </a:p>
          <a:p>
            <a:pPr algn="ctr"/>
            <a:r>
              <a:rPr lang="ru-RU" sz="3600" b="1" dirty="0" smtClean="0"/>
              <a:t>Давайте договариваться…</a:t>
            </a:r>
          </a:p>
          <a:p>
            <a:pPr algn="ctr"/>
            <a:r>
              <a:rPr lang="ru-RU" sz="3600" b="1" dirty="0" smtClean="0"/>
              <a:t>9-8 – «5»</a:t>
            </a:r>
          </a:p>
          <a:p>
            <a:pPr algn="ctr"/>
            <a:r>
              <a:rPr lang="ru-RU" sz="3600" b="1" dirty="0" smtClean="0"/>
              <a:t>7-6» – «4»</a:t>
            </a:r>
          </a:p>
          <a:p>
            <a:pPr algn="ctr"/>
            <a:r>
              <a:rPr lang="ru-RU" sz="3600" b="1" dirty="0" smtClean="0"/>
              <a:t>5-4 – «3»</a:t>
            </a:r>
          </a:p>
          <a:p>
            <a:pPr algn="ctr"/>
            <a:r>
              <a:rPr lang="ru-RU" sz="3600" b="1" dirty="0" smtClean="0"/>
              <a:t>3 и меньше «2»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8421"/>
            <a:ext cx="4735773" cy="52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122830" y="274638"/>
            <a:ext cx="12069170" cy="136309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D60093"/>
                </a:solidFill>
              </a:rPr>
              <a:t>Задача 1</a:t>
            </a:r>
            <a:r>
              <a:rPr lang="ru-RU" altLang="ru-RU" smtClean="0"/>
              <a:t>.   </a:t>
            </a:r>
            <a:r>
              <a:rPr lang="ru-RU" altLang="ru-RU" sz="3600" b="1">
                <a:solidFill>
                  <a:schemeClr val="accent2"/>
                </a:solidFill>
              </a:rPr>
              <a:t>Сколько словосочетаний в предложении?</a:t>
            </a:r>
            <a:br>
              <a:rPr lang="ru-RU" altLang="ru-RU" sz="3600" b="1">
                <a:solidFill>
                  <a:schemeClr val="accent2"/>
                </a:solidFill>
              </a:rPr>
            </a:br>
            <a:r>
              <a:rPr lang="ru-RU" altLang="ru-RU" sz="3600" b="1">
                <a:solidFill>
                  <a:schemeClr val="accent2"/>
                </a:solidFill>
              </a:rPr>
              <a:t>Выпишите их.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22830" y="1883946"/>
            <a:ext cx="11969086" cy="3616101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ru-RU" altLang="ru-RU" sz="6600" b="1" dirty="0" smtClean="0"/>
              <a:t>Мой </a:t>
            </a:r>
            <a:r>
              <a:rPr lang="ru-RU" altLang="ru-RU" sz="6600" b="1" dirty="0" smtClean="0"/>
              <a:t>друг никогда не говорит о товарищах насмешливо.</a:t>
            </a:r>
          </a:p>
        </p:txBody>
      </p:sp>
    </p:spTree>
    <p:extLst>
      <p:ext uri="{BB962C8B-B14F-4D97-AF65-F5344CB8AC3E}">
        <p14:creationId xmlns:p14="http://schemas.microsoft.com/office/powerpoint/2010/main" val="29904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6100" y="432773"/>
            <a:ext cx="6019800" cy="1143000"/>
          </a:xfrm>
          <a:ln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D60093"/>
                </a:solidFill>
              </a:rPr>
              <a:t>ПРОВЕРЬТЕ!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53905"/>
            <a:ext cx="12192000" cy="4525963"/>
          </a:xfrm>
          <a:ln>
            <a:solidFill>
              <a:srgbClr val="0099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800" b="1" dirty="0" smtClean="0"/>
              <a:t>Мой </a:t>
            </a:r>
            <a:r>
              <a:rPr lang="ru-RU" altLang="ru-RU" sz="4800" b="1" dirty="0" smtClean="0"/>
              <a:t>друг</a:t>
            </a:r>
          </a:p>
          <a:p>
            <a:pPr algn="ctr" eaLnBrk="1" hangingPunct="1"/>
            <a:r>
              <a:rPr lang="ru-RU" altLang="ru-RU" sz="4800" b="1" dirty="0" smtClean="0"/>
              <a:t>Никогда не говорит</a:t>
            </a:r>
          </a:p>
          <a:p>
            <a:pPr algn="ctr" eaLnBrk="1" hangingPunct="1"/>
            <a:r>
              <a:rPr lang="ru-RU" altLang="ru-RU" sz="4800" b="1" dirty="0" smtClean="0"/>
              <a:t>Не говорит о товарищах</a:t>
            </a:r>
          </a:p>
          <a:p>
            <a:pPr algn="ctr" eaLnBrk="1" hangingPunct="1"/>
            <a:r>
              <a:rPr lang="ru-RU" altLang="ru-RU" sz="4800" b="1" dirty="0" smtClean="0"/>
              <a:t>Не говорит насмешливо</a:t>
            </a:r>
          </a:p>
        </p:txBody>
      </p:sp>
      <p:pic>
        <p:nvPicPr>
          <p:cNvPr id="5124" name="Picture 5" descr="SNOWBR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72" y="3340100"/>
            <a:ext cx="37211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477" y="163773"/>
            <a:ext cx="11900848" cy="1274901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>
                <a:solidFill>
                  <a:srgbClr val="D60093"/>
                </a:solidFill>
              </a:rPr>
              <a:t>Задача 2.</a:t>
            </a:r>
            <a:r>
              <a:rPr lang="ru-RU" altLang="ru-RU" b="1" dirty="0"/>
              <a:t> Согласуйте главное и зависимое слова в роде, числе, падеже.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72101" y="1959592"/>
            <a:ext cx="8229600" cy="315436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altLang="ru-RU" sz="5400" b="1" dirty="0"/>
              <a:t>  Без  (общее)  дела;  про  (молодая) зелень;  по  (синий)  простору.</a:t>
            </a:r>
          </a:p>
        </p:txBody>
      </p:sp>
      <p:pic>
        <p:nvPicPr>
          <p:cNvPr id="6148" name="Picture 5" descr="j02339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495800"/>
            <a:ext cx="18764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8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477" y="0"/>
            <a:ext cx="11805313" cy="1719618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0000FF"/>
                </a:solidFill>
              </a:rPr>
              <a:t>Задача3.</a:t>
            </a:r>
            <a:br>
              <a:rPr lang="ru-RU" altLang="ru-RU" sz="4000" b="1" dirty="0">
                <a:solidFill>
                  <a:srgbClr val="0000FF"/>
                </a:solidFill>
              </a:rPr>
            </a:br>
            <a:r>
              <a:rPr lang="ru-RU" altLang="ru-RU" sz="4000" b="1" dirty="0"/>
              <a:t>Почему данное предложение получилось смешным, нелепым?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136476" y="1866290"/>
            <a:ext cx="11805313" cy="3505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ru-RU" altLang="ru-RU" sz="3600" dirty="0" smtClean="0"/>
          </a:p>
          <a:p>
            <a:pPr eaLnBrk="1" hangingPunct="1">
              <a:buFontTx/>
              <a:buNone/>
            </a:pPr>
            <a:r>
              <a:rPr lang="ru-RU" altLang="ru-RU" sz="5400" b="1" dirty="0">
                <a:solidFill>
                  <a:srgbClr val="D60093"/>
                </a:solidFill>
              </a:rPr>
              <a:t>         Женщина стучала в пол рогами ухвата с потным лицом.</a:t>
            </a:r>
          </a:p>
        </p:txBody>
      </p:sp>
      <p:pic>
        <p:nvPicPr>
          <p:cNvPr id="7172" name="Picture 7" descr="j02321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978003"/>
            <a:ext cx="1931988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6038"/>
            <a:ext cx="10210800" cy="1591693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0000FF"/>
                </a:solidFill>
              </a:rPr>
              <a:t>Задача 4.</a:t>
            </a:r>
            <a:r>
              <a:rPr lang="ru-RU" altLang="ru-RU" sz="4400" b="1" dirty="0"/>
              <a:t/>
            </a:r>
            <a:br>
              <a:rPr lang="ru-RU" altLang="ru-RU" sz="4400" b="1" dirty="0"/>
            </a:br>
            <a:r>
              <a:rPr lang="ru-RU" altLang="ru-RU" sz="4400" b="1" dirty="0"/>
              <a:t>Чем различаются данные словосочетания?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9182" y="2027238"/>
            <a:ext cx="11887200" cy="2819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ru-RU" altLang="ru-RU" sz="4400" dirty="0" smtClean="0"/>
              <a:t>   </a:t>
            </a:r>
          </a:p>
          <a:p>
            <a:pPr algn="ctr" eaLnBrk="1" hangingPunct="1">
              <a:buFontTx/>
              <a:buNone/>
            </a:pPr>
            <a:r>
              <a:rPr lang="ru-RU" altLang="ru-RU" sz="4400" b="1" dirty="0" smtClean="0"/>
              <a:t>Посетить музей – посещение музея</a:t>
            </a:r>
            <a:r>
              <a:rPr lang="ru-RU" altLang="ru-RU" sz="4400" b="1" dirty="0" smtClean="0"/>
              <a:t>.</a:t>
            </a:r>
            <a:endParaRPr lang="ru-RU" altLang="ru-RU" sz="4400" b="1" dirty="0" smtClean="0"/>
          </a:p>
          <a:p>
            <a:pPr algn="ctr" eaLnBrk="1" hangingPunct="1">
              <a:buFontTx/>
              <a:buNone/>
            </a:pPr>
            <a:r>
              <a:rPr lang="ru-RU" altLang="ru-RU" sz="4400" b="1" dirty="0" smtClean="0"/>
              <a:t>Лунное сияние  –  сияние луны.</a:t>
            </a:r>
          </a:p>
        </p:txBody>
      </p:sp>
      <p:pic>
        <p:nvPicPr>
          <p:cNvPr id="8196" name="Picture 6" descr="const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J0233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773" y="4221088"/>
            <a:ext cx="2017958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alt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выражения одинакового смысла можно использовать РАЗНЫЕ СЛОВОСОЧЕТАНИЯ.  Уместная замена словосочетаний обогатит речь, сделает её более точной, выразительной.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078480" y="258171"/>
            <a:ext cx="6096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Возьмите  на  заметку!</a:t>
            </a:r>
          </a:p>
        </p:txBody>
      </p:sp>
    </p:spTree>
    <p:extLst>
      <p:ext uri="{BB962C8B-B14F-4D97-AF65-F5344CB8AC3E}">
        <p14:creationId xmlns:p14="http://schemas.microsoft.com/office/powerpoint/2010/main" val="10920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339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1" y="0"/>
            <a:ext cx="2028117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-30116"/>
            <a:ext cx="9984432" cy="1708791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0000FF"/>
                </a:solidFill>
              </a:rPr>
              <a:t>Задача 5.</a:t>
            </a:r>
            <a:br>
              <a:rPr lang="ru-RU" altLang="ru-RU" sz="4400" b="1" dirty="0">
                <a:solidFill>
                  <a:srgbClr val="0000FF"/>
                </a:solidFill>
              </a:rPr>
            </a:br>
            <a:r>
              <a:rPr lang="ru-RU" altLang="ru-RU" sz="4000" b="1" dirty="0"/>
              <a:t>Почему разные окончания у однокоренных слов?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451" y="2435251"/>
            <a:ext cx="11885170" cy="33067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800" dirty="0" smtClean="0"/>
              <a:t>Удивляется невежеств</a:t>
            </a:r>
            <a:r>
              <a:rPr lang="ru-RU" altLang="ru-RU" sz="4800" b="1" dirty="0" smtClean="0">
                <a:solidFill>
                  <a:srgbClr val="D60093"/>
                </a:solidFill>
              </a:rPr>
              <a:t>у </a:t>
            </a:r>
            <a:r>
              <a:rPr lang="ru-RU" altLang="ru-RU" sz="4800" dirty="0" smtClean="0"/>
              <a:t>– удивлён невежеств</a:t>
            </a:r>
            <a:r>
              <a:rPr lang="ru-RU" altLang="ru-RU" sz="4800" b="1" dirty="0" smtClean="0">
                <a:solidFill>
                  <a:srgbClr val="D60093"/>
                </a:solidFill>
              </a:rPr>
              <a:t>ом</a:t>
            </a:r>
            <a:r>
              <a:rPr lang="ru-RU" altLang="ru-RU" sz="4800" dirty="0" smtClean="0"/>
              <a:t>.</a:t>
            </a:r>
          </a:p>
          <a:p>
            <a:pPr eaLnBrk="1" hangingPunct="1"/>
            <a:r>
              <a:rPr lang="ru-RU" altLang="ru-RU" sz="4800" dirty="0" smtClean="0"/>
              <a:t>Беспокоиться об отц</a:t>
            </a:r>
            <a:r>
              <a:rPr lang="ru-RU" altLang="ru-RU" sz="4800" b="1" dirty="0" smtClean="0">
                <a:solidFill>
                  <a:srgbClr val="009900"/>
                </a:solidFill>
              </a:rPr>
              <a:t>е</a:t>
            </a:r>
            <a:r>
              <a:rPr lang="ru-RU" altLang="ru-RU" sz="4800" dirty="0" smtClean="0"/>
              <a:t> – тревожиться за отц</a:t>
            </a:r>
            <a:r>
              <a:rPr lang="ru-RU" altLang="ru-RU" sz="4800" b="1" dirty="0" smtClean="0">
                <a:solidFill>
                  <a:srgbClr val="009900"/>
                </a:solidFill>
              </a:rPr>
              <a:t>а</a:t>
            </a:r>
            <a:r>
              <a:rPr lang="ru-RU" altLang="ru-RU" sz="4800" dirty="0" smtClean="0"/>
              <a:t>.</a:t>
            </a:r>
          </a:p>
          <a:p>
            <a:pPr eaLnBrk="1" hangingPunct="1"/>
            <a:r>
              <a:rPr lang="ru-RU" altLang="ru-RU" sz="4800" dirty="0" smtClean="0"/>
              <a:t>Возмущался зл</a:t>
            </a:r>
            <a:r>
              <a:rPr lang="ru-RU" altLang="ru-RU" sz="4800" b="1" dirty="0" smtClean="0">
                <a:solidFill>
                  <a:srgbClr val="D60093"/>
                </a:solidFill>
              </a:rPr>
              <a:t>ом</a:t>
            </a:r>
            <a:r>
              <a:rPr lang="ru-RU" altLang="ru-RU" sz="4800" dirty="0" smtClean="0"/>
              <a:t> – протестовал против зл</a:t>
            </a:r>
            <a:r>
              <a:rPr lang="ru-RU" altLang="ru-RU" sz="4800" b="1" dirty="0" smtClean="0">
                <a:solidFill>
                  <a:srgbClr val="D60093"/>
                </a:solidFill>
              </a:rPr>
              <a:t>а</a:t>
            </a:r>
            <a:r>
              <a:rPr lang="ru-RU" altLang="ru-RU" sz="4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1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7280" y="758952"/>
            <a:ext cx="10058400" cy="101525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4000" dirty="0" smtClean="0"/>
              <a:t>Урок русского языка </a:t>
            </a:r>
            <a:r>
              <a:rPr lang="ru-RU" altLang="ru-RU" sz="4000" dirty="0" smtClean="0"/>
              <a:t>в 8 </a:t>
            </a:r>
            <a:r>
              <a:rPr lang="ru-RU" altLang="ru-RU" sz="4000" dirty="0" smtClean="0"/>
              <a:t>классе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7280" y="1889842"/>
            <a:ext cx="100584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теме: «</a:t>
            </a:r>
            <a:r>
              <a:rPr lang="ru-RU" alt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Словосочетание как единица синтаксиса» </a:t>
            </a:r>
            <a:endParaRPr lang="ru-RU" altLang="ru-RU" sz="6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18" y="4304234"/>
            <a:ext cx="6337182" cy="20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1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" y="188640"/>
            <a:ext cx="12082818" cy="151733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0000FF"/>
                </a:solidFill>
              </a:rPr>
              <a:t>Задача 6.</a:t>
            </a:r>
            <a:br>
              <a:rPr lang="ru-RU" altLang="ru-RU" sz="4000" b="1" dirty="0">
                <a:solidFill>
                  <a:srgbClr val="0000FF"/>
                </a:solidFill>
              </a:rPr>
            </a:br>
            <a:r>
              <a:rPr lang="ru-RU" altLang="ru-RU" sz="4000" b="1" dirty="0"/>
              <a:t>Составьте из слов словосочетания</a:t>
            </a:r>
            <a:br>
              <a:rPr lang="ru-RU" altLang="ru-RU" sz="4000" b="1" dirty="0"/>
            </a:br>
            <a:r>
              <a:rPr lang="ru-RU" altLang="ru-RU" sz="4000" b="1" dirty="0">
                <a:solidFill>
                  <a:srgbClr val="D60093"/>
                </a:solidFill>
              </a:rPr>
              <a:t>смелость, учиться, у, разведчик, осторожность, у, сапёр.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45826" y="2361903"/>
            <a:ext cx="40386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400" b="1" u="sng" dirty="0"/>
              <a:t>ИМЕННЫЕ</a:t>
            </a:r>
            <a:endParaRPr lang="ru-RU" altLang="ru-RU" sz="5400" b="1" u="sng" dirty="0"/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50591" y="2361903"/>
            <a:ext cx="4038600" cy="12493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400" b="1" u="sng" dirty="0"/>
              <a:t>ГЛАГОЛЬНЫЕ</a:t>
            </a:r>
          </a:p>
        </p:txBody>
      </p:sp>
      <p:pic>
        <p:nvPicPr>
          <p:cNvPr id="11269" name="Picture 6" descr="j02320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656" y="2095998"/>
            <a:ext cx="17907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7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9051" y="228600"/>
            <a:ext cx="9239533" cy="11430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0000FF"/>
                </a:solidFill>
              </a:rPr>
              <a:t>Задача 7</a:t>
            </a:r>
            <a:r>
              <a:rPr lang="ru-RU" altLang="ru-RU" sz="4400" b="1" dirty="0">
                <a:solidFill>
                  <a:srgbClr val="D60093"/>
                </a:solidFill>
              </a:rPr>
              <a:t/>
            </a:r>
            <a:br>
              <a:rPr lang="ru-RU" altLang="ru-RU" sz="4400" b="1" dirty="0">
                <a:solidFill>
                  <a:srgbClr val="D60093"/>
                </a:solidFill>
              </a:rPr>
            </a:br>
            <a:r>
              <a:rPr lang="ru-RU" altLang="ru-RU" sz="4400" b="1" dirty="0">
                <a:solidFill>
                  <a:srgbClr val="D60093"/>
                </a:solidFill>
              </a:rPr>
              <a:t>Одеть</a:t>
            </a:r>
            <a:r>
              <a:rPr lang="ru-RU" altLang="ru-RU" sz="4400" b="1" dirty="0"/>
              <a:t> или </a:t>
            </a:r>
            <a:r>
              <a:rPr lang="ru-RU" altLang="ru-RU" sz="4400" b="1" dirty="0">
                <a:solidFill>
                  <a:srgbClr val="D60093"/>
                </a:solidFill>
              </a:rPr>
              <a:t>надеть</a:t>
            </a:r>
            <a:r>
              <a:rPr lang="ru-RU" altLang="ru-RU" sz="4400" b="1" dirty="0"/>
              <a:t>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46161" y="1905000"/>
            <a:ext cx="10522423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600" b="1" dirty="0" smtClean="0"/>
              <a:t>…………….. на малыша;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dirty="0" smtClean="0"/>
              <a:t>……………. </a:t>
            </a:r>
            <a:r>
              <a:rPr lang="ru-RU" altLang="ru-RU" sz="3600" b="1" dirty="0" smtClean="0"/>
              <a:t>фуражку на себя;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36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3600" b="1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dirty="0" smtClean="0"/>
              <a:t>                             </a:t>
            </a:r>
            <a:r>
              <a:rPr lang="ru-RU" altLang="ru-RU" sz="3600" b="1" i="1" u="sng" dirty="0" smtClean="0">
                <a:solidFill>
                  <a:srgbClr val="D60093"/>
                </a:solidFill>
              </a:rPr>
              <a:t>НАДЕТЬ</a:t>
            </a:r>
            <a:r>
              <a:rPr lang="ru-RU" altLang="ru-RU" sz="3600" b="1" dirty="0" smtClean="0"/>
              <a:t> –</a:t>
            </a:r>
            <a:r>
              <a:rPr lang="ru-RU" altLang="ru-RU" sz="3600" b="1" dirty="0" smtClean="0">
                <a:solidFill>
                  <a:srgbClr val="D60093"/>
                </a:solidFill>
              </a:rPr>
              <a:t>что</a:t>
            </a:r>
            <a:r>
              <a:rPr lang="ru-RU" altLang="ru-RU" sz="3600" b="1" dirty="0" smtClean="0"/>
              <a:t> на кого?   На что?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u="sng" dirty="0" smtClean="0">
                <a:solidFill>
                  <a:srgbClr val="D60093"/>
                </a:solidFill>
              </a:rPr>
              <a:t>ОДЕТЬ</a:t>
            </a:r>
            <a:r>
              <a:rPr lang="ru-RU" altLang="ru-RU" sz="3600" b="1" dirty="0" smtClean="0"/>
              <a:t> – </a:t>
            </a:r>
            <a:r>
              <a:rPr lang="ru-RU" altLang="ru-RU" sz="3600" b="1" dirty="0" smtClean="0">
                <a:solidFill>
                  <a:srgbClr val="D60093"/>
                </a:solidFill>
              </a:rPr>
              <a:t>кого</a:t>
            </a:r>
            <a:r>
              <a:rPr lang="ru-RU" altLang="ru-RU" sz="3600" b="1" dirty="0" smtClean="0"/>
              <a:t> во что?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47935" y="3402844"/>
            <a:ext cx="3914632" cy="227462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Открытие  :</a:t>
            </a:r>
          </a:p>
        </p:txBody>
      </p:sp>
      <p:pic>
        <p:nvPicPr>
          <p:cNvPr id="12293" name="Picture 5" descr="j02327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7512">
            <a:off x="171633" y="-5926"/>
            <a:ext cx="1752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rgbClr val="0000FF"/>
                </a:solidFill>
              </a:rPr>
              <a:t>Задача 8</a:t>
            </a:r>
            <a:br>
              <a:rPr lang="ru-RU" altLang="ru-RU" sz="5400" b="1" dirty="0">
                <a:solidFill>
                  <a:srgbClr val="0000FF"/>
                </a:solidFill>
              </a:rPr>
            </a:br>
            <a:r>
              <a:rPr lang="ru-RU" altLang="ru-RU" sz="5400" b="1" dirty="0">
                <a:solidFill>
                  <a:srgbClr val="D60093"/>
                </a:solidFill>
              </a:rPr>
              <a:t>Оплатить</a:t>
            </a:r>
            <a:r>
              <a:rPr lang="ru-RU" altLang="ru-RU" sz="5400" dirty="0"/>
              <a:t> или </a:t>
            </a:r>
            <a:r>
              <a:rPr lang="ru-RU" altLang="ru-RU" sz="5400" b="1" dirty="0">
                <a:solidFill>
                  <a:srgbClr val="D60093"/>
                </a:solidFill>
              </a:rPr>
              <a:t>заплатить</a:t>
            </a:r>
            <a:r>
              <a:rPr lang="ru-RU" altLang="ru-RU" sz="5400" dirty="0"/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10058400" cy="4418588"/>
          </a:xfrm>
          <a:ln>
            <a:solidFill>
              <a:srgbClr val="0099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/>
              <a:t>……………… покупку</a:t>
            </a:r>
          </a:p>
          <a:p>
            <a:pPr eaLnBrk="1" hangingPunct="1"/>
            <a:r>
              <a:rPr lang="ru-RU" altLang="ru-RU" sz="3200" dirty="0" smtClean="0"/>
              <a:t>……………… проезд</a:t>
            </a:r>
          </a:p>
          <a:p>
            <a:pPr eaLnBrk="1" hangingPunct="1"/>
            <a:r>
              <a:rPr lang="ru-RU" altLang="ru-RU" sz="3200" dirty="0" smtClean="0"/>
              <a:t>……………….за проезд</a:t>
            </a:r>
          </a:p>
          <a:p>
            <a:pPr eaLnBrk="1" hangingPunct="1"/>
            <a:r>
              <a:rPr lang="ru-RU" altLang="ru-RU" sz="3200" dirty="0" smtClean="0"/>
              <a:t>……………… за </a:t>
            </a:r>
            <a:r>
              <a:rPr lang="ru-RU" altLang="ru-RU" sz="3200" dirty="0" smtClean="0"/>
              <a:t>билет                               </a:t>
            </a:r>
          </a:p>
          <a:p>
            <a:pPr algn="r" eaLnBrk="1" hangingPunct="1">
              <a:buFontTx/>
              <a:buNone/>
            </a:pPr>
            <a:r>
              <a:rPr lang="ru-RU" altLang="ru-RU" sz="3200" b="1" dirty="0" smtClean="0"/>
              <a:t>    </a:t>
            </a:r>
          </a:p>
          <a:p>
            <a:pPr algn="r" eaLnBrk="1" hangingPunct="1">
              <a:buFontTx/>
              <a:buNone/>
            </a:pPr>
            <a:r>
              <a:rPr lang="ru-RU" altLang="ru-RU" sz="3200" b="1" dirty="0"/>
              <a:t> </a:t>
            </a:r>
            <a:r>
              <a:rPr lang="ru-RU" altLang="ru-RU" sz="3200" b="1" dirty="0" smtClean="0"/>
              <a:t>   </a:t>
            </a:r>
          </a:p>
          <a:p>
            <a:pPr algn="r" eaLnBrk="1" hangingPunct="1">
              <a:buFontTx/>
              <a:buNone/>
            </a:pPr>
            <a:r>
              <a:rPr lang="ru-RU" altLang="ru-RU" sz="3200" b="1" dirty="0" smtClean="0"/>
              <a:t>оплатить что-то                                 </a:t>
            </a:r>
            <a:r>
              <a:rPr lang="ru-RU" altLang="ru-RU" sz="3200" b="1" dirty="0" smtClean="0"/>
              <a:t>заплатить </a:t>
            </a:r>
            <a:r>
              <a:rPr lang="ru-RU" altLang="ru-RU" sz="3200" b="1" dirty="0" smtClean="0">
                <a:solidFill>
                  <a:srgbClr val="D60093"/>
                </a:solidFill>
              </a:rPr>
              <a:t>ЗА</a:t>
            </a:r>
            <a:r>
              <a:rPr lang="ru-RU" altLang="ru-RU" sz="3200" b="1" dirty="0" smtClean="0"/>
              <a:t> </a:t>
            </a:r>
            <a:r>
              <a:rPr lang="ru-RU" altLang="ru-RU" sz="3200" b="1" dirty="0" smtClean="0"/>
              <a:t>что-то</a:t>
            </a:r>
            <a:endParaRPr lang="ru-RU" altLang="ru-RU" sz="3200" b="1" dirty="0" smtClean="0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4626592" y="3952610"/>
            <a:ext cx="3329826" cy="142117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Открытие  :</a:t>
            </a:r>
          </a:p>
        </p:txBody>
      </p:sp>
      <p:pic>
        <p:nvPicPr>
          <p:cNvPr id="13317" name="Picture 6" descr="j0212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8" y="1901822"/>
            <a:ext cx="3348572" cy="21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1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69" y="163774"/>
            <a:ext cx="11832609" cy="1487606"/>
          </a:xfrm>
          <a:ln>
            <a:solidFill>
              <a:srgbClr val="0099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D60093"/>
                </a:solidFill>
              </a:rPr>
              <a:t/>
            </a:r>
            <a:br>
              <a:rPr lang="ru-RU" altLang="ru-RU" b="1" dirty="0">
                <a:solidFill>
                  <a:srgbClr val="D60093"/>
                </a:solidFill>
              </a:rPr>
            </a:br>
            <a:r>
              <a:rPr lang="ru-RU" altLang="ru-RU" b="1" dirty="0">
                <a:solidFill>
                  <a:srgbClr val="D60093"/>
                </a:solidFill>
              </a:rPr>
              <a:t/>
            </a:r>
            <a:br>
              <a:rPr lang="ru-RU" altLang="ru-RU" b="1" dirty="0">
                <a:solidFill>
                  <a:srgbClr val="D60093"/>
                </a:solidFill>
              </a:rPr>
            </a:br>
            <a:r>
              <a:rPr lang="ru-RU" altLang="ru-RU" b="1" dirty="0">
                <a:solidFill>
                  <a:srgbClr val="0000FF"/>
                </a:solidFill>
              </a:rPr>
              <a:t>Задача 9</a:t>
            </a:r>
            <a:br>
              <a:rPr lang="ru-RU" altLang="ru-RU" b="1" dirty="0">
                <a:solidFill>
                  <a:srgbClr val="0000FF"/>
                </a:solidFill>
              </a:rPr>
            </a:br>
            <a:r>
              <a:rPr lang="ru-RU" altLang="ru-RU" b="1" dirty="0">
                <a:solidFill>
                  <a:srgbClr val="D60093"/>
                </a:solidFill>
              </a:rPr>
              <a:t>Сколько </a:t>
            </a:r>
            <a:r>
              <a:rPr lang="ru-RU" altLang="ru-RU" b="1" dirty="0" smtClean="0">
                <a:solidFill>
                  <a:srgbClr val="D60093"/>
                </a:solidFill>
              </a:rPr>
              <a:t>словосочетаний содержит </a:t>
            </a:r>
            <a:r>
              <a:rPr lang="ru-RU" altLang="ru-RU" b="1" dirty="0">
                <a:solidFill>
                  <a:srgbClr val="D60093"/>
                </a:solidFill>
              </a:rPr>
              <a:t>фраза?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1069" y="2057400"/>
            <a:ext cx="11832609" cy="152400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7200" b="1" dirty="0" smtClean="0"/>
              <a:t>ТЕПЕРЬЯПОДНИМИТЕТОЖЕ</a:t>
            </a:r>
            <a:endParaRPr lang="ru-RU" altLang="ru-RU" sz="7200" b="1" dirty="0" smtClean="0"/>
          </a:p>
        </p:txBody>
      </p:sp>
      <p:pic>
        <p:nvPicPr>
          <p:cNvPr id="14340" name="Picture 4" descr="TOY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495800"/>
            <a:ext cx="2327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2036" y="80392"/>
            <a:ext cx="6870700" cy="7563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Мы выполнили задания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7386" y="2132112"/>
            <a:ext cx="4890120" cy="3657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Их всего 9.</a:t>
            </a:r>
          </a:p>
          <a:p>
            <a:pPr algn="ctr"/>
            <a:r>
              <a:rPr lang="ru-RU" sz="3200" dirty="0" smtClean="0"/>
              <a:t>Давайте договариваться…</a:t>
            </a:r>
          </a:p>
          <a:p>
            <a:pPr algn="ctr"/>
            <a:r>
              <a:rPr lang="ru-RU" sz="3200" dirty="0" smtClean="0"/>
              <a:t>9-8 – «5»</a:t>
            </a:r>
          </a:p>
          <a:p>
            <a:pPr algn="ctr"/>
            <a:r>
              <a:rPr lang="ru-RU" sz="3200" dirty="0" smtClean="0"/>
              <a:t>7-6» – «4»</a:t>
            </a:r>
          </a:p>
          <a:p>
            <a:pPr algn="ctr"/>
            <a:r>
              <a:rPr lang="ru-RU" sz="3200" dirty="0" smtClean="0"/>
              <a:t>5-4 – «3»</a:t>
            </a:r>
          </a:p>
          <a:p>
            <a:pPr algn="ctr"/>
            <a:r>
              <a:rPr lang="ru-RU" sz="3200" dirty="0" smtClean="0"/>
              <a:t>3 и меньше «2»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" y="1883391"/>
            <a:ext cx="4594965" cy="50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720" y="188640"/>
            <a:ext cx="5181600" cy="1143000"/>
          </a:xfrm>
          <a:ln>
            <a:pattFill prst="lgConfetti">
              <a:fgClr>
                <a:schemeClr val="tx1"/>
              </a:fgClr>
              <a:bgClr>
                <a:schemeClr val="hlink"/>
              </a:bgClr>
            </a:patt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accent2"/>
                </a:solidFill>
              </a:rPr>
              <a:t>Повторим!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4023" y="1915403"/>
            <a:ext cx="11245756" cy="4191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/>
              <a:t>Словосочетание </a:t>
            </a:r>
            <a:r>
              <a:rPr lang="ru-RU" altLang="ru-RU" sz="3200" b="1" dirty="0" smtClean="0"/>
              <a:t>– это…</a:t>
            </a:r>
          </a:p>
          <a:p>
            <a:pPr eaLnBrk="1" hangingPunct="1"/>
            <a:r>
              <a:rPr lang="ru-RU" altLang="ru-RU" sz="3200" b="1" dirty="0" smtClean="0"/>
              <a:t>Виды словосочетаний:</a:t>
            </a:r>
          </a:p>
          <a:p>
            <a:pPr eaLnBrk="1" hangingPunct="1"/>
            <a:r>
              <a:rPr lang="ru-RU" altLang="ru-RU" sz="3200" b="1" dirty="0" smtClean="0"/>
              <a:t>Именное словосочетание – это</a:t>
            </a:r>
            <a:r>
              <a:rPr lang="ru-RU" altLang="ru-RU" sz="3200" b="1" dirty="0" smtClean="0"/>
              <a:t>…</a:t>
            </a:r>
          </a:p>
          <a:p>
            <a:pPr eaLnBrk="1" hangingPunct="1"/>
            <a:r>
              <a:rPr lang="ru-RU" altLang="ru-RU" sz="3200" b="1" dirty="0" smtClean="0"/>
              <a:t>Наречное словосочетание – это…</a:t>
            </a:r>
            <a:endParaRPr lang="ru-RU" altLang="ru-RU" sz="3200" b="1" dirty="0" smtClean="0"/>
          </a:p>
          <a:p>
            <a:pPr eaLnBrk="1" hangingPunct="1"/>
            <a:r>
              <a:rPr lang="ru-RU" altLang="ru-RU" sz="3200" b="1" dirty="0" smtClean="0"/>
              <a:t>Глагольное словосочетание – </a:t>
            </a:r>
            <a:r>
              <a:rPr lang="ru-RU" altLang="ru-RU" sz="3200" b="1" dirty="0" smtClean="0"/>
              <a:t>это…</a:t>
            </a:r>
            <a:endParaRPr lang="ru-RU" altLang="ru-RU" sz="3200" b="1" dirty="0" smtClean="0"/>
          </a:p>
          <a:p>
            <a:pPr eaLnBrk="1" hangingPunct="1"/>
            <a:r>
              <a:rPr lang="ru-RU" altLang="ru-RU" sz="3200" b="1" dirty="0" smtClean="0"/>
              <a:t>Грамматическая основа – это…</a:t>
            </a:r>
          </a:p>
          <a:p>
            <a:pPr eaLnBrk="1" hangingPunct="1"/>
            <a:r>
              <a:rPr lang="ru-RU" altLang="ru-RU" sz="3200" b="1" dirty="0" smtClean="0"/>
              <a:t>Синтаксис изучает…</a:t>
            </a:r>
          </a:p>
        </p:txBody>
      </p:sp>
      <p:pic>
        <p:nvPicPr>
          <p:cNvPr id="3076" name="Picture 4" descr="j03433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38" y="1"/>
            <a:ext cx="1843359" cy="172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0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550" y="236050"/>
            <a:ext cx="6870700" cy="121061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69" y="678947"/>
            <a:ext cx="8732861" cy="6986289"/>
          </a:xfrm>
        </p:spPr>
      </p:pic>
    </p:spTree>
    <p:extLst>
      <p:ext uri="{BB962C8B-B14F-4D97-AF65-F5344CB8AC3E}">
        <p14:creationId xmlns:p14="http://schemas.microsoft.com/office/powerpoint/2010/main" val="16901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17" y="1951629"/>
            <a:ext cx="11873552" cy="428539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4000" b="1" dirty="0"/>
              <a:t>Знать</a:t>
            </a:r>
            <a:r>
              <a:rPr lang="ru-RU" altLang="ru-RU" sz="4000" dirty="0"/>
              <a:t>: понятие словосочетание, способы связи слов в словосочетании, роль словосочетаний в тексте.</a:t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b="1" dirty="0"/>
              <a:t>Уметь</a:t>
            </a:r>
            <a:r>
              <a:rPr lang="ru-RU" altLang="ru-RU" sz="4000" dirty="0"/>
              <a:t>: выделять словосочетания из предложения, находить в словосочетании главное и зависимое слово, строить словосочетания; использовать точные, выразительные словосочетания для достижения ясности, образности речи.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7039" y="409433"/>
            <a:ext cx="8816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Наши цели: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7167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950633" y="1969477"/>
            <a:ext cx="6077243" cy="462721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altLang="ru-RU" sz="5400" b="1" dirty="0">
                <a:solidFill>
                  <a:schemeClr val="accent1">
                    <a:lumMod val="75000"/>
                  </a:schemeClr>
                </a:solidFill>
              </a:rPr>
              <a:t>Язык </a:t>
            </a: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неистощим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в соединении слов»</a:t>
            </a:r>
            <a:endParaRPr lang="ru-RU" altLang="ru-RU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                                                                                                                                                     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dirty="0">
                <a:latin typeface="Monotype Corsiva" panose="03010101010201010101" pitchFamily="66" charset="0"/>
              </a:rPr>
              <a:t>                                                 </a:t>
            </a:r>
            <a:r>
              <a:rPr lang="ru-RU" altLang="ru-RU" sz="6000" dirty="0" err="1">
                <a:latin typeface="Monotype Corsiva" panose="03010101010201010101" pitchFamily="66" charset="0"/>
              </a:rPr>
              <a:t>А.С.Пушкин</a:t>
            </a:r>
            <a:endParaRPr lang="ru-RU" altLang="ru-RU" sz="6000" dirty="0">
              <a:latin typeface="Monotype Corsiva" panose="03010101010201010101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4000" dirty="0">
              <a:latin typeface="Monotype Corsiva" panose="03010101010201010101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dirty="0"/>
          </a:p>
          <a:p>
            <a:pPr algn="ctr" eaLnBrk="1" hangingPunct="1">
              <a:lnSpc>
                <a:spcPct val="80000"/>
              </a:lnSpc>
            </a:pPr>
            <a:endParaRPr lang="ru-RU" alt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311"/>
            <a:ext cx="5950634" cy="696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2872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3507" y="3604052"/>
            <a:ext cx="10058400" cy="1486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66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Темница</a:t>
            </a:r>
            <a:r>
              <a:rPr lang="ru-RU" altLang="ru-RU" sz="6600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царевна, там, в, </a:t>
            </a:r>
            <a:br>
              <a:rPr lang="ru-RU" altLang="ru-RU" sz="6600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6600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тужит, волк, а, служит, </a:t>
            </a:r>
            <a:br>
              <a:rPr lang="ru-RU" altLang="ru-RU" sz="6600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6600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бурый, ей, верно</a:t>
            </a:r>
            <a:r>
              <a:rPr lang="ru-RU" altLang="ru-RU" sz="66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sz="6600" b="1" i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33507" y="149846"/>
            <a:ext cx="10058400" cy="146059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- </a:t>
            </a:r>
            <a:r>
              <a:rPr lang="ru-RU" altLang="ru-RU" sz="4000" b="1" dirty="0" smtClean="0">
                <a:solidFill>
                  <a:schemeClr val="tx2"/>
                </a:solidFill>
              </a:rPr>
              <a:t>Есть ли смысл в том, что записано? Что нужно сделать, чтобы между словами установился определенный смысл</a:t>
            </a:r>
            <a:r>
              <a:rPr lang="ru-RU" altLang="ru-RU" sz="4000" b="1" dirty="0" smtClean="0">
                <a:solidFill>
                  <a:schemeClr val="tx2"/>
                </a:solidFill>
              </a:rPr>
              <a:t>?</a:t>
            </a:r>
            <a:endParaRPr lang="ru-RU" altLang="ru-RU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41438"/>
          </a:xfrm>
        </p:spPr>
        <p:txBody>
          <a:bodyPr/>
          <a:lstStyle/>
          <a:p>
            <a:pPr algn="ctr" eaLnBrk="1" hangingPunct="1"/>
            <a:r>
              <a:rPr lang="ru-RU" altLang="ru-RU" sz="3600" b="1" i="1" dirty="0">
                <a:solidFill>
                  <a:srgbClr val="996633"/>
                </a:solidFill>
              </a:rPr>
              <a:t>В темнице там царевна тужит,</a:t>
            </a:r>
            <a:br>
              <a:rPr lang="ru-RU" altLang="ru-RU" sz="3600" b="1" i="1" dirty="0">
                <a:solidFill>
                  <a:srgbClr val="996633"/>
                </a:solidFill>
              </a:rPr>
            </a:br>
            <a:r>
              <a:rPr lang="ru-RU" altLang="ru-RU" sz="3600" b="1" i="1" dirty="0">
                <a:solidFill>
                  <a:srgbClr val="996633"/>
                </a:solidFill>
              </a:rPr>
              <a:t>А бурый волк ей верно служит.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5084764"/>
            <a:ext cx="8496300" cy="1773237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         </a:t>
            </a:r>
            <a:r>
              <a:rPr lang="ru-RU" altLang="ru-RU" sz="2000" dirty="0"/>
              <a:t>(из поэмы «Руслан и Людмила»)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-  </a:t>
            </a:r>
            <a:r>
              <a:rPr lang="ru-RU" altLang="ru-RU" sz="2400" b="1" dirty="0" smtClean="0"/>
              <a:t>Что </a:t>
            </a:r>
            <a:r>
              <a:rPr lang="ru-RU" altLang="ru-RU" sz="2400" b="1" dirty="0"/>
              <a:t>помогло вам построить предложение?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/>
              <a:t>- </a:t>
            </a:r>
            <a:r>
              <a:rPr lang="ru-RU" altLang="ru-RU" sz="2400" b="1" dirty="0"/>
              <a:t>Выделите словосочетания.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628775"/>
            <a:ext cx="626427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252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68023" y="2149264"/>
            <a:ext cx="7920037" cy="255921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b="1" dirty="0"/>
              <a:t>      </a:t>
            </a:r>
            <a:r>
              <a:rPr lang="ru-RU" altLang="ru-RU" b="1" dirty="0">
                <a:solidFill>
                  <a:srgbClr val="FF0000"/>
                </a:solidFill>
              </a:rPr>
              <a:t>Вывод 1</a:t>
            </a:r>
            <a:r>
              <a:rPr lang="ru-RU" altLang="ru-RU" b="1" dirty="0" smtClean="0">
                <a:solidFill>
                  <a:srgbClr val="FF0000"/>
                </a:solidFill>
              </a:rPr>
              <a:t>: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>слова </a:t>
            </a:r>
            <a:r>
              <a:rPr lang="ru-RU" altLang="ru-RU" b="1" dirty="0">
                <a:solidFill>
                  <a:srgbClr val="FF0000"/>
                </a:solidFill>
              </a:rPr>
              <a:t>в словосочетании связаны по смыслу.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86602" y="149227"/>
            <a:ext cx="10822699" cy="3962400"/>
          </a:xfrm>
        </p:spPr>
        <p:txBody>
          <a:bodyPr>
            <a:noAutofit/>
          </a:bodyPr>
          <a:lstStyle/>
          <a:p>
            <a:pPr eaLnBrk="1" hangingPunct="1">
              <a:lnSpc>
                <a:spcPct val="65000"/>
              </a:lnSpc>
              <a:buFontTx/>
              <a:buNone/>
            </a:pPr>
            <a:r>
              <a:rPr lang="ru-RU" altLang="ru-RU" sz="2400" b="1" dirty="0" smtClean="0"/>
              <a:t>      </a:t>
            </a:r>
            <a:r>
              <a:rPr lang="ru-RU" altLang="ru-RU" sz="5400" b="1" i="1" dirty="0">
                <a:solidFill>
                  <a:srgbClr val="990099"/>
                </a:solidFill>
              </a:rPr>
              <a:t>х</a:t>
            </a:r>
          </a:p>
          <a:p>
            <a:pPr eaLnBrk="1" hangingPunct="1">
              <a:lnSpc>
                <a:spcPct val="65000"/>
              </a:lnSpc>
            </a:pPr>
            <a:r>
              <a:rPr lang="ru-RU" altLang="ru-RU" sz="2400" b="1" i="1" dirty="0" smtClean="0">
                <a:solidFill>
                  <a:srgbClr val="000000"/>
                </a:solidFill>
              </a:rPr>
              <a:t>Тужит в темнице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ru-RU" altLang="ru-RU" sz="2400" b="1" i="1" dirty="0" smtClean="0">
                <a:solidFill>
                  <a:srgbClr val="990099"/>
                </a:solidFill>
              </a:rPr>
              <a:t>     </a:t>
            </a:r>
            <a:r>
              <a:rPr lang="ru-RU" altLang="ru-RU" sz="5400" b="1" i="1" dirty="0">
                <a:solidFill>
                  <a:srgbClr val="990099"/>
                </a:solidFill>
              </a:rPr>
              <a:t>х</a:t>
            </a:r>
          </a:p>
          <a:p>
            <a:pPr eaLnBrk="1" hangingPunct="1">
              <a:lnSpc>
                <a:spcPct val="65000"/>
              </a:lnSpc>
            </a:pPr>
            <a:r>
              <a:rPr lang="ru-RU" altLang="ru-RU" sz="2400" b="1" i="1" dirty="0" smtClean="0">
                <a:solidFill>
                  <a:srgbClr val="000000"/>
                </a:solidFill>
              </a:rPr>
              <a:t>Тужит там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ru-RU" altLang="ru-RU" sz="2400" b="1" i="1" dirty="0" smtClean="0">
                <a:solidFill>
                  <a:srgbClr val="990099"/>
                </a:solidFill>
              </a:rPr>
              <a:t>               </a:t>
            </a:r>
            <a:r>
              <a:rPr lang="ru-RU" altLang="ru-RU" sz="2400" b="1" i="1" dirty="0" smtClean="0">
                <a:solidFill>
                  <a:srgbClr val="990099"/>
                </a:solidFill>
              </a:rPr>
              <a:t>   </a:t>
            </a:r>
            <a:r>
              <a:rPr lang="ru-RU" altLang="ru-RU" sz="5400" b="1" i="1" dirty="0" smtClean="0">
                <a:solidFill>
                  <a:srgbClr val="990099"/>
                </a:solidFill>
              </a:rPr>
              <a:t>х</a:t>
            </a:r>
            <a:endParaRPr lang="ru-RU" altLang="ru-RU" sz="5400" b="1" i="1" dirty="0">
              <a:solidFill>
                <a:srgbClr val="990099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ru-RU" altLang="ru-RU" sz="2400" b="1" i="1" dirty="0" smtClean="0">
                <a:solidFill>
                  <a:srgbClr val="000000"/>
                </a:solidFill>
              </a:rPr>
              <a:t>Бурый волк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ru-RU" altLang="ru-RU" sz="2400" b="1" i="1" dirty="0" smtClean="0">
                <a:solidFill>
                  <a:srgbClr val="990099"/>
                </a:solidFill>
              </a:rPr>
              <a:t>     </a:t>
            </a:r>
            <a:r>
              <a:rPr lang="ru-RU" altLang="ru-RU" sz="5400" b="1" i="1" dirty="0">
                <a:solidFill>
                  <a:srgbClr val="990099"/>
                </a:solidFill>
              </a:rPr>
              <a:t>х</a:t>
            </a:r>
            <a:r>
              <a:rPr lang="ru-RU" altLang="ru-RU" sz="4800" b="1" i="1" dirty="0">
                <a:solidFill>
                  <a:srgbClr val="990099"/>
                </a:solidFill>
              </a:rPr>
              <a:t>  </a:t>
            </a:r>
          </a:p>
          <a:p>
            <a:pPr eaLnBrk="1" hangingPunct="1">
              <a:lnSpc>
                <a:spcPct val="65000"/>
              </a:lnSpc>
            </a:pPr>
            <a:r>
              <a:rPr lang="ru-RU" altLang="ru-RU" sz="2400" b="1" i="1" dirty="0" smtClean="0">
                <a:solidFill>
                  <a:srgbClr val="000000"/>
                </a:solidFill>
              </a:rPr>
              <a:t>Служит ей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ru-RU" altLang="ru-RU" sz="2400" b="1" i="1" dirty="0" smtClean="0">
                <a:solidFill>
                  <a:srgbClr val="990099"/>
                </a:solidFill>
              </a:rPr>
              <a:t>     </a:t>
            </a:r>
            <a:r>
              <a:rPr lang="ru-RU" altLang="ru-RU" sz="5400" b="1" i="1" dirty="0">
                <a:solidFill>
                  <a:srgbClr val="990099"/>
                </a:solidFill>
              </a:rPr>
              <a:t>х</a:t>
            </a:r>
          </a:p>
          <a:p>
            <a:pPr eaLnBrk="1" hangingPunct="1">
              <a:lnSpc>
                <a:spcPct val="65000"/>
              </a:lnSpc>
            </a:pPr>
            <a:r>
              <a:rPr lang="ru-RU" altLang="ru-RU" sz="2400" b="1" i="1" dirty="0" smtClean="0">
                <a:solidFill>
                  <a:srgbClr val="000000"/>
                </a:solidFill>
              </a:rPr>
              <a:t>Служит верно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i="1" dirty="0" smtClean="0">
              <a:solidFill>
                <a:srgbClr val="000000"/>
              </a:solidFill>
            </a:endParaRP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10800000" flipH="1">
            <a:off x="962463" y="4956316"/>
            <a:ext cx="1079501" cy="218422"/>
          </a:xfrm>
          <a:custGeom>
            <a:avLst/>
            <a:gdLst>
              <a:gd name="T0" fmla="*/ 1193011 w 21600"/>
              <a:gd name="T1" fmla="*/ 0 h 21600"/>
              <a:gd name="T2" fmla="*/ 801624 w 21600"/>
              <a:gd name="T3" fmla="*/ 182334 h 21600"/>
              <a:gd name="T4" fmla="*/ 0 w 21600"/>
              <a:gd name="T5" fmla="*/ 319372 h 21600"/>
              <a:gd name="T6" fmla="*/ 673118 w 21600"/>
              <a:gd name="T7" fmla="*/ 360363 h 21600"/>
              <a:gd name="T8" fmla="*/ 1346163 w 21600"/>
              <a:gd name="T9" fmla="*/ 287473 h 21600"/>
              <a:gd name="T10" fmla="*/ 1584325 w 21600"/>
              <a:gd name="T11" fmla="*/ 18233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684 h 21600"/>
              <a:gd name="T20" fmla="*/ 1835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5" y="0"/>
                </a:moveTo>
                <a:lnTo>
                  <a:pt x="10929" y="10929"/>
                </a:lnTo>
                <a:lnTo>
                  <a:pt x="14176" y="10929"/>
                </a:lnTo>
                <a:lnTo>
                  <a:pt x="14176" y="16684"/>
                </a:lnTo>
                <a:lnTo>
                  <a:pt x="0" y="16684"/>
                </a:lnTo>
                <a:lnTo>
                  <a:pt x="0" y="21600"/>
                </a:lnTo>
                <a:lnTo>
                  <a:pt x="18353" y="21600"/>
                </a:lnTo>
                <a:lnTo>
                  <a:pt x="18353" y="10929"/>
                </a:lnTo>
                <a:lnTo>
                  <a:pt x="21600" y="10929"/>
                </a:lnTo>
                <a:lnTo>
                  <a:pt x="16265" y="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10800000" flipH="1">
            <a:off x="1006025" y="353420"/>
            <a:ext cx="1511300" cy="287338"/>
          </a:xfrm>
          <a:custGeom>
            <a:avLst/>
            <a:gdLst>
              <a:gd name="T0" fmla="*/ 1138023 w 21600"/>
              <a:gd name="T1" fmla="*/ 0 h 21600"/>
              <a:gd name="T2" fmla="*/ 764676 w 21600"/>
              <a:gd name="T3" fmla="*/ 145385 h 21600"/>
              <a:gd name="T4" fmla="*/ 0 w 21600"/>
              <a:gd name="T5" fmla="*/ 254653 h 21600"/>
              <a:gd name="T6" fmla="*/ 642093 w 21600"/>
              <a:gd name="T7" fmla="*/ 287338 h 21600"/>
              <a:gd name="T8" fmla="*/ 1284115 w 21600"/>
              <a:gd name="T9" fmla="*/ 229219 h 21600"/>
              <a:gd name="T10" fmla="*/ 1511300 w 21600"/>
              <a:gd name="T11" fmla="*/ 14538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684 h 21600"/>
              <a:gd name="T20" fmla="*/ 1835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5" y="0"/>
                </a:moveTo>
                <a:lnTo>
                  <a:pt x="10929" y="10929"/>
                </a:lnTo>
                <a:lnTo>
                  <a:pt x="14176" y="10929"/>
                </a:lnTo>
                <a:lnTo>
                  <a:pt x="14176" y="16684"/>
                </a:lnTo>
                <a:lnTo>
                  <a:pt x="0" y="16684"/>
                </a:lnTo>
                <a:lnTo>
                  <a:pt x="0" y="21600"/>
                </a:lnTo>
                <a:lnTo>
                  <a:pt x="18353" y="21600"/>
                </a:lnTo>
                <a:lnTo>
                  <a:pt x="18353" y="10929"/>
                </a:lnTo>
                <a:lnTo>
                  <a:pt x="21600" y="10929"/>
                </a:lnTo>
                <a:lnTo>
                  <a:pt x="16265" y="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10800000" flipH="1">
            <a:off x="900540" y="1485476"/>
            <a:ext cx="1079500" cy="287338"/>
          </a:xfrm>
          <a:custGeom>
            <a:avLst/>
            <a:gdLst>
              <a:gd name="T0" fmla="*/ 812873 w 21600"/>
              <a:gd name="T1" fmla="*/ 0 h 21600"/>
              <a:gd name="T2" fmla="*/ 546197 w 21600"/>
              <a:gd name="T3" fmla="*/ 145385 h 21600"/>
              <a:gd name="T4" fmla="*/ 0 w 21600"/>
              <a:gd name="T5" fmla="*/ 254653 h 21600"/>
              <a:gd name="T6" fmla="*/ 458638 w 21600"/>
              <a:gd name="T7" fmla="*/ 287338 h 21600"/>
              <a:gd name="T8" fmla="*/ 917225 w 21600"/>
              <a:gd name="T9" fmla="*/ 229219 h 21600"/>
              <a:gd name="T10" fmla="*/ 1079500 w 21600"/>
              <a:gd name="T11" fmla="*/ 14538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684 h 21600"/>
              <a:gd name="T20" fmla="*/ 1835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5" y="0"/>
                </a:moveTo>
                <a:lnTo>
                  <a:pt x="10929" y="10929"/>
                </a:lnTo>
                <a:lnTo>
                  <a:pt x="14176" y="10929"/>
                </a:lnTo>
                <a:lnTo>
                  <a:pt x="14176" y="16684"/>
                </a:lnTo>
                <a:lnTo>
                  <a:pt x="0" y="16684"/>
                </a:lnTo>
                <a:lnTo>
                  <a:pt x="0" y="21600"/>
                </a:lnTo>
                <a:lnTo>
                  <a:pt x="18353" y="21600"/>
                </a:lnTo>
                <a:lnTo>
                  <a:pt x="18353" y="10929"/>
                </a:lnTo>
                <a:lnTo>
                  <a:pt x="21600" y="10929"/>
                </a:lnTo>
                <a:lnTo>
                  <a:pt x="16265" y="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10800000" flipH="1">
            <a:off x="967724" y="3794432"/>
            <a:ext cx="945130" cy="180717"/>
          </a:xfrm>
          <a:custGeom>
            <a:avLst/>
            <a:gdLst>
              <a:gd name="T0" fmla="*/ 1030437 w 21600"/>
              <a:gd name="T1" fmla="*/ 0 h 21600"/>
              <a:gd name="T2" fmla="*/ 692385 w 21600"/>
              <a:gd name="T3" fmla="*/ 146188 h 21600"/>
              <a:gd name="T4" fmla="*/ 0 w 21600"/>
              <a:gd name="T5" fmla="*/ 256060 h 21600"/>
              <a:gd name="T6" fmla="*/ 581391 w 21600"/>
              <a:gd name="T7" fmla="*/ 288925 h 21600"/>
              <a:gd name="T8" fmla="*/ 1162718 w 21600"/>
              <a:gd name="T9" fmla="*/ 230485 h 21600"/>
              <a:gd name="T10" fmla="*/ 1368425 w 21600"/>
              <a:gd name="T11" fmla="*/ 1461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684 h 21600"/>
              <a:gd name="T20" fmla="*/ 1835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5" y="0"/>
                </a:moveTo>
                <a:lnTo>
                  <a:pt x="10929" y="10929"/>
                </a:lnTo>
                <a:lnTo>
                  <a:pt x="14176" y="10929"/>
                </a:lnTo>
                <a:lnTo>
                  <a:pt x="14176" y="16684"/>
                </a:lnTo>
                <a:lnTo>
                  <a:pt x="0" y="16684"/>
                </a:lnTo>
                <a:lnTo>
                  <a:pt x="0" y="21600"/>
                </a:lnTo>
                <a:lnTo>
                  <a:pt x="18353" y="21600"/>
                </a:lnTo>
                <a:lnTo>
                  <a:pt x="18353" y="10929"/>
                </a:lnTo>
                <a:lnTo>
                  <a:pt x="21600" y="10929"/>
                </a:lnTo>
                <a:lnTo>
                  <a:pt x="16265" y="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20"/>
          <p:cNvSpPr>
            <a:spLocks noChangeArrowheads="1"/>
          </p:cNvSpPr>
          <p:nvPr/>
        </p:nvSpPr>
        <p:spPr bwMode="auto">
          <a:xfrm rot="10800000">
            <a:off x="455104" y="2617504"/>
            <a:ext cx="1101842" cy="181348"/>
          </a:xfrm>
          <a:custGeom>
            <a:avLst/>
            <a:gdLst>
              <a:gd name="T0" fmla="*/ 1084229 w 21600"/>
              <a:gd name="T1" fmla="*/ 0 h 21600"/>
              <a:gd name="T2" fmla="*/ 728530 w 21600"/>
              <a:gd name="T3" fmla="*/ 182333 h 21600"/>
              <a:gd name="T4" fmla="*/ 0 w 21600"/>
              <a:gd name="T5" fmla="*/ 319371 h 21600"/>
              <a:gd name="T6" fmla="*/ 611741 w 21600"/>
              <a:gd name="T7" fmla="*/ 360362 h 21600"/>
              <a:gd name="T8" fmla="*/ 1223416 w 21600"/>
              <a:gd name="T9" fmla="*/ 287472 h 21600"/>
              <a:gd name="T10" fmla="*/ 1439862 w 21600"/>
              <a:gd name="T11" fmla="*/ 1823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684 h 21600"/>
              <a:gd name="T20" fmla="*/ 1835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5" y="0"/>
                </a:moveTo>
                <a:lnTo>
                  <a:pt x="10929" y="10929"/>
                </a:lnTo>
                <a:lnTo>
                  <a:pt x="14176" y="10929"/>
                </a:lnTo>
                <a:lnTo>
                  <a:pt x="14176" y="16684"/>
                </a:lnTo>
                <a:lnTo>
                  <a:pt x="0" y="16684"/>
                </a:lnTo>
                <a:lnTo>
                  <a:pt x="0" y="21600"/>
                </a:lnTo>
                <a:lnTo>
                  <a:pt x="18353" y="21600"/>
                </a:lnTo>
                <a:lnTo>
                  <a:pt x="18353" y="10929"/>
                </a:lnTo>
                <a:lnTo>
                  <a:pt x="21600" y="10929"/>
                </a:lnTo>
                <a:lnTo>
                  <a:pt x="16265" y="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3" grpId="0" build="p" autoUpdateAnimBg="0"/>
      <p:bldP spid="10256" grpId="0" animBg="1"/>
      <p:bldP spid="10257" grpId="0" animBg="1"/>
      <p:bldP spid="10258" grpId="0" animBg="1"/>
      <p:bldP spid="102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76" y="26296"/>
            <a:ext cx="10972800" cy="39588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/>
              <a:t>         </a:t>
            </a:r>
            <a:r>
              <a:rPr lang="ru-RU" altLang="ru-RU" sz="4000" b="1" i="1" dirty="0">
                <a:solidFill>
                  <a:srgbClr val="990099"/>
                </a:solidFill>
              </a:rPr>
              <a:t>В темнице там царевна тужит,</a:t>
            </a:r>
            <a:br>
              <a:rPr lang="ru-RU" altLang="ru-RU" sz="4000" b="1" i="1" dirty="0">
                <a:solidFill>
                  <a:srgbClr val="990099"/>
                </a:solidFill>
              </a:rPr>
            </a:br>
            <a:r>
              <a:rPr lang="ru-RU" altLang="ru-RU" sz="4000" b="1" i="1" dirty="0">
                <a:solidFill>
                  <a:srgbClr val="990099"/>
                </a:solidFill>
              </a:rPr>
              <a:t>       А бурый волк ей верно служит.</a:t>
            </a:r>
            <a:r>
              <a:rPr lang="ru-RU" altLang="ru-RU" sz="4000" b="1" dirty="0">
                <a:solidFill>
                  <a:srgbClr val="990099"/>
                </a:solidFill>
              </a:rPr>
              <a:t> </a:t>
            </a:r>
            <a:br>
              <a:rPr lang="ru-RU" altLang="ru-RU" sz="4000" b="1" dirty="0">
                <a:solidFill>
                  <a:srgbClr val="990099"/>
                </a:solidFill>
              </a:rPr>
            </a:br>
            <a:r>
              <a:rPr lang="ru-RU" altLang="ru-RU" sz="4000" b="1" dirty="0" smtClean="0">
                <a:solidFill>
                  <a:srgbClr val="990099"/>
                </a:solidFill>
              </a:rPr>
              <a:t>       </a:t>
            </a:r>
            <a:r>
              <a:rPr lang="ru-RU" altLang="ru-RU" sz="4000" b="1" dirty="0"/>
              <a:t>-Измените главное слово.</a:t>
            </a:r>
            <a:br>
              <a:rPr lang="ru-RU" altLang="ru-RU" sz="4000" b="1" dirty="0"/>
            </a:br>
            <a:r>
              <a:rPr lang="ru-RU" altLang="ru-RU" sz="4000" b="1" dirty="0"/>
              <a:t>       </a:t>
            </a:r>
            <a:r>
              <a:rPr lang="ru-RU" altLang="ru-RU" sz="4000" b="1" i="1" dirty="0">
                <a:solidFill>
                  <a:srgbClr val="000000"/>
                </a:solidFill>
              </a:rPr>
              <a:t>О волке</a:t>
            </a:r>
            <a:r>
              <a:rPr lang="ru-RU" altLang="ru-RU" sz="4000" b="1" i="1" dirty="0"/>
              <a:t> (Предложный падеж)</a:t>
            </a:r>
            <a:br>
              <a:rPr lang="ru-RU" altLang="ru-RU" sz="4000" b="1" i="1" dirty="0"/>
            </a:br>
            <a:r>
              <a:rPr lang="ru-RU" altLang="ru-RU" sz="4000" b="1" dirty="0" smtClean="0"/>
              <a:t>- </a:t>
            </a:r>
            <a:r>
              <a:rPr lang="ru-RU" altLang="ru-RU" sz="4000" b="1" dirty="0"/>
              <a:t>Что стало с зависимым?</a:t>
            </a:r>
            <a:br>
              <a:rPr lang="ru-RU" altLang="ru-RU" sz="4000" b="1" dirty="0"/>
            </a:br>
            <a:r>
              <a:rPr lang="ru-RU" altLang="ru-RU" sz="4000" b="1" dirty="0"/>
              <a:t>     </a:t>
            </a:r>
            <a:r>
              <a:rPr lang="ru-RU" altLang="ru-RU" sz="4000" b="1" i="1" dirty="0">
                <a:solidFill>
                  <a:srgbClr val="000000"/>
                </a:solidFill>
              </a:rPr>
              <a:t>бур/ом/</a:t>
            </a:r>
            <a:r>
              <a:rPr lang="ru-RU" altLang="ru-RU" sz="4000" b="1" i="1" dirty="0"/>
              <a:t> (оно тоже </a:t>
            </a:r>
            <a:r>
              <a:rPr lang="ru-RU" altLang="ru-RU" sz="4000" b="1" i="1" dirty="0" smtClean="0"/>
              <a:t>изменилось)</a:t>
            </a:r>
            <a:br>
              <a:rPr lang="ru-RU" altLang="ru-RU" sz="4000" b="1" i="1" dirty="0" smtClean="0"/>
            </a:br>
            <a:r>
              <a:rPr lang="ru-RU" altLang="ru-RU" sz="4000" b="1" i="1" dirty="0" smtClean="0"/>
              <a:t>           </a:t>
            </a:r>
            <a:endParaRPr lang="ru-RU" altLang="ru-RU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52582" y="4181653"/>
            <a:ext cx="8968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</a:rPr>
              <a:t>Вывод 2: слова в словосочетании связаны </a:t>
            </a:r>
            <a:br>
              <a:rPr lang="ru-RU" altLang="ru-RU" sz="4000" b="1" dirty="0">
                <a:solidFill>
                  <a:srgbClr val="FF0000"/>
                </a:solidFill>
              </a:rPr>
            </a:br>
            <a:r>
              <a:rPr lang="ru-RU" altLang="ru-RU" sz="4000" b="1" dirty="0">
                <a:solidFill>
                  <a:srgbClr val="FF0000"/>
                </a:solidFill>
              </a:rPr>
              <a:t>     грамматически.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0773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1016</Words>
  <Application>Microsoft Office PowerPoint</Application>
  <PresentationFormat>Широкоэкранный</PresentationFormat>
  <Paragraphs>197</Paragraphs>
  <Slides>36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Impact</vt:lpstr>
      <vt:lpstr>Monotype Corsiva</vt:lpstr>
      <vt:lpstr>Tahoma</vt:lpstr>
      <vt:lpstr>Times New Roman</vt:lpstr>
      <vt:lpstr>Vladimir Script</vt:lpstr>
      <vt:lpstr>Ретро</vt:lpstr>
      <vt:lpstr>Двадцать восьмое сентября. Классная работа.</vt:lpstr>
      <vt:lpstr>Рыжее лисица Потемнел небо</vt:lpstr>
      <vt:lpstr>Урок русского языка в 8 классе</vt:lpstr>
      <vt:lpstr>Знать: понятие словосочетание, способы связи слов в словосочетании, роль словосочетаний в тексте.  Уметь: выделять словосочетания из предложения, находить в словосочетании главное и зависимое слово, строить словосочетания; использовать точные, выразительные словосочетания для достижения ясности, образности речи.</vt:lpstr>
      <vt:lpstr>Презентация PowerPoint</vt:lpstr>
      <vt:lpstr>Темница, царевна, там, в,  тужит, волк, а, служит,  бурый, ей, верно.</vt:lpstr>
      <vt:lpstr>В темнице там царевна тужит, А бурый волк ей верно служит.</vt:lpstr>
      <vt:lpstr>      Вывод 1: слова в словосочетании связаны по смыслу. </vt:lpstr>
      <vt:lpstr>         В темнице там царевна тужит,        А бурый волк ей верно служит.         -Измените главное слово.        О волке (Предложный падеж) - Что стало с зависимым?      бур/ом/ (оно тоже изменилось)            </vt:lpstr>
      <vt:lpstr>Презентация PowerPoint</vt:lpstr>
      <vt:lpstr>Презентация PowerPoint</vt:lpstr>
      <vt:lpstr>Виды словосочетаний по строению.</vt:lpstr>
      <vt:lpstr>Словосочетания  и наша речь</vt:lpstr>
      <vt:lpstr>Презентация PowerPoint</vt:lpstr>
      <vt:lpstr>- Прочитаем стихотворение Э.Мошковской.</vt:lpstr>
      <vt:lpstr>Презентация PowerPoint</vt:lpstr>
      <vt:lpstr>Перед вами фрагмент из повести «Детство» А.М.Горького.  - Как Алеша относится к старухе?- Какие детали дают нам возможность понять это? - Какие словосочетания наиболее ярко изображают старуху ?</vt:lpstr>
      <vt:lpstr>Презентация PowerPoint</vt:lpstr>
      <vt:lpstr>Задание: Найди эпитет и метафору.</vt:lpstr>
      <vt:lpstr>Сравни тексты. К какому стилю они относятся Назовите словосочетания, с помощью которых описана метель, выпишите и определите их роль в данных текстах.</vt:lpstr>
      <vt:lpstr>Презентация PowerPoint</vt:lpstr>
      <vt:lpstr>Выполним задания</vt:lpstr>
      <vt:lpstr>Задача 1.   Сколько словосочетаний в предложении? Выпишите их.</vt:lpstr>
      <vt:lpstr>ПРОВЕРЬТЕ!</vt:lpstr>
      <vt:lpstr>Задача 2. Согласуйте главное и зависимое слова в роде, числе, падеже.</vt:lpstr>
      <vt:lpstr>Задача3. Почему данное предложение получилось смешным, нелепым?</vt:lpstr>
      <vt:lpstr>Задача 4. Чем различаются данные словосочетания?</vt:lpstr>
      <vt:lpstr>Презентация PowerPoint</vt:lpstr>
      <vt:lpstr>Задача 5. Почему разные окончания у однокоренных слов?</vt:lpstr>
      <vt:lpstr>Задача 6. Составьте из слов словосочетания смелость, учиться, у, разведчик, осторожность, у, сапёр.</vt:lpstr>
      <vt:lpstr>Задача 7 Одеть или надеть?</vt:lpstr>
      <vt:lpstr>Задача 8 Оплатить или заплатить?</vt:lpstr>
      <vt:lpstr>  Задача 9 Сколько словосочетаний содержит фраза?</vt:lpstr>
      <vt:lpstr>Мы выполнили задания</vt:lpstr>
      <vt:lpstr>Повторим!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Двадцать восьмое сентября. Классная работа.</dc:title>
  <dc:creator>mikle christolubov</dc:creator>
  <cp:lastModifiedBy>mikle christolubov</cp:lastModifiedBy>
  <cp:revision>7</cp:revision>
  <dcterms:created xsi:type="dcterms:W3CDTF">2016-09-27T15:30:58Z</dcterms:created>
  <dcterms:modified xsi:type="dcterms:W3CDTF">2016-09-27T16:13:13Z</dcterms:modified>
</cp:coreProperties>
</file>